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bocode.sourceforge.io/" TargetMode="External"/><Relationship Id="rId3" Type="http://schemas.openxmlformats.org/officeDocument/2006/relationships/hyperlink" Target="https://robowiki.net/wiki/Main_Pag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40c50d2d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940c50d2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40c50d2d3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40c50d2d3_0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 goal of this course is to present advanced techniques aimed at creating complex systems with many interacting features and variable configurations. We will examine the design, implementation, and verification of complex systems, focusing on managing complexity at different stages of the system development life cycle. We will also examine how the development process must be organized to deliver such systems. (go over core topics)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61" name="Google Shape;161;g940c50d2d3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b1223b7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b1223b7e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a:solidFill>
                  <a:srgbClr val="4F4F4F"/>
                </a:solidFill>
              </a:rPr>
              <a:t>Now, what the $#%#^#$ does complex mean? “complex” can describe about anything. Almost any piece of software you will build, ever, in a professional setting is going to be complex. Anything you build in a team. Anything that is sold commercially. Arguably, every single class you’ve taken here has been prep for building complex systemn. So, we need to focus in this class in some way. Our focus is, then, on variability and evolution. Variability is the ability to change and customize software, to choose from a set of options to configure and evolve software to the needs of new groups of users users over time, delivering these customized variants to the users that need them. Variability is not a one and done design choice - it is a concious process of designing for evolution. It requires designing and redesigning systems to be reused and to work with the code you are reusing. It requires a constant focus on changeability and maintainability. Our ability to add new options and features to code over time, and our ability to keep the existing code still working in the face of constant change. In this class, that is what we define complex to mean and what we focus on.</a:t>
            </a:r>
            <a:endParaRPr/>
          </a:p>
        </p:txBody>
      </p:sp>
      <p:sp>
        <p:nvSpPr>
          <p:cNvPr id="169" name="Google Shape;169;g9b1223b7e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40c50d2d3_0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40c50d2d3_0_4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Much of this course will focus on software product lines (SPLs) - highly configurable families of systems built around common, modularized features. Together, SPLs address the needs of a particular market segment or mission. They are developed from a common set of core assets in a planned way. By developing large software systems in this way, companies can produce a set of products more economically, since the development effort put into the shared assets does not need to be duplicated. SPLs can also help companies to better address product customization tasks to meet specific needs of individual customers. This allows sustaining a high rate of product innovation, while keeping guaranteed levels of overall system performance and quality. SPLs are seen in many domains, and are highly challenging to develop as they have technical, process, organization, and business-related aspects. We will talk much more about these, but to give two examples: the Android OS provides a set of core libraries and components that can be tuned by phone manufacurers to particular devices. A Samsung Galaxy S10 and the new Motorola  RAZR look nothing alike - have different hardware, different user interfaces, but are largely powered by the same software underneath the surface, customized to its particular operating circumstances. A second comes from Cummins, the world’s largest manufacturer of diesel engines - their core software covers 9 basic engine types ranging over 4-18 cylinders and 4-164 liters of displacement, with 12 kinds of electronic control modules, 5 kinds of processors, and 10 kinds of fuel systems. The core software - 20 basic software builds - have been deployed into over 1000 separate products. These stories are common, and we will also dive into SPLE at Volvo or Boeing, in Linux, and in many other circumstances. We will also examine other forms of complex systems and provide insight into how they are delivered.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77" name="Google Shape;177;g940c50d2d3_0_4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69b8891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69b8891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focus on SPLs? Because they are hugely complex systems that are both designed (1) - we build independent, modularized components that can be selectively integrated. they are also designed (2) - build with a highly evolvable architecture that can easily slot in components. This combination is potent because (3). They are hard to get right, but if you nail it, you NAIL it. Reuse is the name of the game now, regardless of what kind of system you build. The reality of modern software is that most modern systems are designed to achieve at least one of these tasks - they are designed to be reused in some form or to make use of reused assets. If you use a third party code library, you are reusing assets. If you build a standalone, single-purpose system with a REST API, you have designed a system FOR reuse. If you build an Android app that can be launched by another app to respond to a system event, you’ve built a component FOR reuse. Most modern software is designed either to be reused to to reuse assets. SPLs are designed for both. By examining SPLs in detail, we can teach design and verification techniques that apply to a wide range of complex systems, even if they are not SPLs themselves. Design techniques for SPLs are design techniques for any evolvable reuse-driven system.</a:t>
            </a:r>
            <a:endParaRPr/>
          </a:p>
        </p:txBody>
      </p:sp>
      <p:sp>
        <p:nvSpPr>
          <p:cNvPr id="190" name="Google Shape;190;g969b8891e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0c50d2d3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40c50d2d3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the challenges of engineering complex systems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industrial practice and examples of complex software systems engineering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processes and concepts for engineering complex and variant-rich software systems (e.g., software product-line and ecosystem engineering, continuous integration, and deployment)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Explain business-, architecture-, process-, and organization-related aspects of engineering complex systems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40c50d2d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40c50d2d3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Model a system from different perspectives (e.g., using feature models, UML diagrams or architecture description languages)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Engineer a variant-rich system (e.g., variant-rich system, software product line, software ecosystem)</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Analyze and re-engineer a complex system (e.g., commonality, variability analysis, model/code analysis, migrate software variants into a software platform)</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Use and reason about modularization techniques to increase cohesion and reduce coupling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Use modern component or service frameworks</a:t>
            </a:r>
            <a:endParaRPr/>
          </a:p>
        </p:txBody>
      </p:sp>
      <p:sp>
        <p:nvSpPr>
          <p:cNvPr id="205" name="Google Shape;205;g940c50d2d3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40c50d2d3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40c50d2d3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Analyze existing systems and discuss possible improvements or re-engineering potential, also taking economic aspects into account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Reason about characteristics of software modularity concepts (incl. component- and feature-oriented engineering)</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Recognize the situations in which certain of the taught principles are appropriate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sv-SE" sz="1100">
                <a:latin typeface="Arial"/>
                <a:ea typeface="Arial"/>
                <a:cs typeface="Arial"/>
                <a:sym typeface="Arial"/>
              </a:rPr>
              <a:t>Read and analyze scientific literature</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13" name="Google Shape;213;g940c50d2d3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40c50d2d3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40c50d2d3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I’m front-line, examiner, course responsible, and the one you will see most often in the classroom. Sam Jobara will also be providing multiple lectures, and has extensive background in software development. Your group projects will be supervised by four PhD students (go over). Finally, Niklas and Thorsten - who was the course resonsible last year - will provide additional support as needed.</a:t>
            </a:r>
            <a:endParaRPr/>
          </a:p>
        </p:txBody>
      </p:sp>
      <p:sp>
        <p:nvSpPr>
          <p:cNvPr id="221" name="Google Shape;221;g940c50d2d3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40c50d2d3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40c50d2d3_0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leaves out one important part of the team - you. We need (1) (4). If that is you, (3)</a:t>
            </a:r>
            <a:endParaRPr/>
          </a:p>
        </p:txBody>
      </p:sp>
      <p:sp>
        <p:nvSpPr>
          <p:cNvPr id="229" name="Google Shape;229;g940c50d2d3_0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40c50d2d3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940c50d2d3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940c50d2d3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40c50d2d3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40c50d2d3_0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understand that it can be difficult to get answers to your questions, particularly during online courses. We recommend the following methods for contacting the teaching staff.</a:t>
            </a:r>
            <a:endParaRPr/>
          </a:p>
          <a:p>
            <a:pPr indent="0" lvl="0" marL="0" rtl="0" algn="l">
              <a:spcBef>
                <a:spcPts val="0"/>
              </a:spcBef>
              <a:spcAft>
                <a:spcPts val="0"/>
              </a:spcAft>
              <a:buNone/>
            </a:pPr>
            <a:r>
              <a:rPr lang="sv-SE"/>
              <a:t>Any questions related to the lectures or assignments can be asked in the Canvas discussion forum. This forum will be monitored by the teachers and supervisors. You may also e-mail your supervisors directly about assignments and the teachers about lecture content. However, we recommend posting questions to the forum to help other students who may be having similar issues.</a:t>
            </a:r>
            <a:endParaRPr/>
          </a:p>
          <a:p>
            <a:pPr indent="0" lvl="0" marL="0" rtl="0" algn="l">
              <a:spcBef>
                <a:spcPts val="0"/>
              </a:spcBef>
              <a:spcAft>
                <a:spcPts val="0"/>
              </a:spcAft>
              <a:buNone/>
            </a:pPr>
            <a:r>
              <a:rPr lang="sv-SE"/>
              <a:t>Private or otherwise sensitive questions may be sent to the supervisors or teachers directly. You are welcome to e-mail Greg Gay (course responsible) directly if the topic is of a highly sensitive nature.</a:t>
            </a:r>
            <a:endParaRPr/>
          </a:p>
          <a:p>
            <a:pPr indent="0" lvl="0" marL="0" rtl="0" algn="l">
              <a:spcBef>
                <a:spcPts val="0"/>
              </a:spcBef>
              <a:spcAft>
                <a:spcPts val="0"/>
              </a:spcAft>
              <a:buNone/>
            </a:pPr>
            <a:r>
              <a:rPr lang="sv-SE"/>
              <a:t>Course feedback should be presented to the student representatives, who will pass it on to the teachers. Please offer feedback to the student representatives first. However, if you have any issues that are time-sensitive or private, you may contact Greg Gay directly. We welcome course feedback, and are happy to adjust the course to correct issues affecting a majority of the students. </a:t>
            </a:r>
            <a:r>
              <a:rPr lang="sv-SE">
                <a:solidFill>
                  <a:srgbClr val="4F4F4F"/>
                </a:solidFill>
              </a:rPr>
              <a:t>I’m new. I’m going to make mistakes. I’ll forget things, try things that don’t work out, and will change things as we go along. Don’t hesitate to contact us at any time. I want your feedback. If something isn’t working, don’t wait until the end to tell me - let me know and we’ll see what we can do about it.</a:t>
            </a:r>
            <a:endParaRPr>
              <a:solidFill>
                <a:srgbClr val="4F4F4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8" name="Google Shape;238;g940c50d2d3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40c50d2d3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40c50d2d3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content will live in Canvas</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40c50d2d3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40c50d2d3_0_4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There is no mandatory course literature. Many materials have been used in the creation of slides and assignments. The following optional textbooks were used to prepare lecture slides: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Apel, S., Batory, D., Kästner, C., &amp; Saake, G.. Feature-oriented software product lines. (available online via SpringerLink, use a Chalmers IP address to get it for free).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Van der Linden, F. J., Schmid, K., &amp; Rommes, E.. Software product lines in action: the best industrial practice in product line engineering. (available online via SpringerLink, use a Chalmers IP address to get it for free).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Freeman, E., Robson, E., Bates, B., &amp; Sierra, K.. Head First Design Patterns. (available online via https://www.vlereader.com/Reader?ean=9780596800741 (Links to an external site.), use a Chalmers IP address to get it for free)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Pezze, M., Young, M. Software Testing and Analysis: Process, Principles, and Techniques. (available for free from https://ix.cs.uoregon.edu/~michal/book/free.php (Links to an external site.))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These books were referenced during the creation of some of the slides, and provide theoretical material relevant to many of the course concepts. In cases where the books are older, we make use of theoretical content that is still relevant to modern systems, while discarding outdated theory and updating technological concepts. Students are recommended to obtain a free copy for use when studying the material in the course.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Additional optional literature will be provided for individual topics.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53" name="Google Shape;253;g940c50d2d3_0_4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40c50d2d3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40c50d2d3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case you hadn’t noticed, (1). Jag pratar bara lite svenska, so we’re going to work in English. Trust me, you’ll be happier that way than if I try to do this in Swedish. </a:t>
            </a:r>
            <a:r>
              <a:rPr lang="sv-SE" sz="1100">
                <a:latin typeface="Arial"/>
                <a:ea typeface="Arial"/>
                <a:cs typeface="Arial"/>
                <a:sym typeface="Arial"/>
              </a:rPr>
              <a:t>The teaching consists of lectures, individual assignments, group assignments, as well as supervision in connection to the assignments. The course emphasizes problem-based learning. Basic concepts are presented in the lecture, applied in in-class exercises, and then extended in the context of integrated, graded assignments. A series of group assignments are developed in teams of students. There are also two individual assignments designed to assess critical thinking about the course content.</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There will generally be two lectures per week (Tuesday and Thursday, 13:15 - 15:00). Attendance in lectures is highly recommended, but not mandatory. As the assignments will correspond to material taught in the lectures, it is recommended that you attend the lectures. Note that any material covered in lectures can be referred to in individual or group assignments (i.e., not just material written in the slides). Lectures will be conducted entirely online, streamed live at scheduled times. We will be recording many of the lectures, but possibly not all, depending on a few factors Still, we recommend attendance.  </a:t>
            </a:r>
            <a:r>
              <a:rPr i="1" lang="sv-SE" sz="1100">
                <a:latin typeface="Arial"/>
                <a:ea typeface="Arial"/>
                <a:cs typeface="Arial"/>
                <a:sym typeface="Arial"/>
              </a:rPr>
              <a:t>Supervision:</a:t>
            </a:r>
            <a:r>
              <a:rPr lang="sv-SE" sz="1100">
                <a:latin typeface="Arial"/>
                <a:ea typeface="Arial"/>
                <a:cs typeface="Arial"/>
                <a:sym typeface="Arial"/>
              </a:rPr>
              <a:t> Formal supervision sessions will be held weekly with your assigned supervisor. These sessions give students the chance to apply class concepts, as well as to see demonstrations. Supervisors will be present to answer questions, as will (at times) the teachers. Attendance in supervision sessions is mandatory. Your assigned supervisor will work with you to schedule a time slot.</a:t>
            </a:r>
            <a:endParaRPr sz="1100">
              <a:latin typeface="Arial"/>
              <a:ea typeface="Arial"/>
              <a:cs typeface="Arial"/>
              <a:sym typeface="Arial"/>
            </a:endParaRPr>
          </a:p>
        </p:txBody>
      </p:sp>
      <p:sp>
        <p:nvSpPr>
          <p:cNvPr id="265" name="Google Shape;265;g940c50d2d3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40c50d2d3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40c50d2d3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the core focus of the course has been preserved, many aspects of the course have been redesigned:</a:t>
            </a:r>
            <a:endParaRPr/>
          </a:p>
          <a:p>
            <a:pPr indent="0" lvl="0" marL="0" rtl="0" algn="l">
              <a:spcBef>
                <a:spcPts val="0"/>
              </a:spcBef>
              <a:spcAft>
                <a:spcPts val="0"/>
              </a:spcAft>
              <a:buNone/>
            </a:pPr>
            <a:r>
              <a:rPr lang="sv-SE"/>
              <a:t>Lectures topics have been revised. New lectures have been added, while others have been removed. All content has been created by the new teachers.</a:t>
            </a:r>
            <a:endParaRPr/>
          </a:p>
          <a:p>
            <a:pPr indent="0" lvl="0" marL="0" rtl="0" algn="l">
              <a:spcBef>
                <a:spcPts val="0"/>
              </a:spcBef>
              <a:spcAft>
                <a:spcPts val="0"/>
              </a:spcAft>
              <a:buNone/>
            </a:pPr>
            <a:r>
              <a:rPr lang="sv-SE"/>
              <a:t>Assignments have been revised, streamlining the group and individual assignments. Assignment content has been substantially revised. </a:t>
            </a:r>
            <a:endParaRPr/>
          </a:p>
          <a:p>
            <a:pPr indent="0" lvl="0" marL="0" rtl="0" algn="l">
              <a:spcBef>
                <a:spcPts val="0"/>
              </a:spcBef>
              <a:spcAft>
                <a:spcPts val="0"/>
              </a:spcAft>
              <a:buNone/>
            </a:pPr>
            <a:r>
              <a:rPr lang="sv-SE"/>
              <a:t>Individual examination will be performed through a written assignment. No oral examination will be given.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3" name="Google Shape;273;g940c50d2d3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40c50d2d3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40c50d2d3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The course is examined by individual written assignments and a project (a series of semi-linked assignments) normally carried out in groups of 5-8 students. </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The project part is examined on the basis of solutions to compulsory problems handed in during the course and on the basis of individual contribution to the group work. Each student will be responsible for contributing to each assignment. The project will consist of approximately 5-6 group assignments.  Each assignment is equally weighted.  Specific requirements for the assignments will be provided on Canvas. The assignments will correspond to the order of topics in the lectures, covering case studies, domain analysis, modeling, implementation, and testing of complex SPLs. Students are required to complete written self- and peer-assessment forms during the course which will be part of the assessment of the student's individual contribution to the project. The instructor may adjust the individual grades of a student depending on this evaluation.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81" name="Google Shape;281;g940c50d2d3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40c50d2d3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40c50d2d3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To give a common SPL platform, we will focus several of the group assignments on Robocode. Robocode is a programming game, where the goal is to develop a robot battle tank to battle against other tanks in Java or .NET. The robot battles are running in real-time and on-screen. A focus in the project will be on re-engineering variants of Robocode bots, which are highly interesting systems, covering different architectural styles and levels of intelligence (for instance, incorporating AI to learn the best strategy to succeed in the Robocode simulator).</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For information about Robocode, see its home page (</a:t>
            </a:r>
            <a:r>
              <a:rPr lang="sv-SE" sz="1100" u="sng">
                <a:solidFill>
                  <a:srgbClr val="1155CC"/>
                </a:solidFill>
                <a:latin typeface="Arial"/>
                <a:ea typeface="Arial"/>
                <a:cs typeface="Arial"/>
                <a:sym typeface="Arial"/>
                <a:hlinkClick r:id="rId2">
                  <a:extLst>
                    <a:ext uri="{A12FA001-AC4F-418D-AE19-62706E023703}">
                      <ahyp:hlinkClr val="tx"/>
                    </a:ext>
                  </a:extLst>
                </a:hlinkClick>
              </a:rPr>
              <a:t>https://robocode.sourceforge.io/</a:t>
            </a:r>
            <a:r>
              <a:rPr lang="sv-SE" sz="1100">
                <a:latin typeface="Arial"/>
                <a:ea typeface="Arial"/>
                <a:cs typeface="Arial"/>
                <a:sym typeface="Arial"/>
              </a:rPr>
              <a:t>) and the RoboWiki (</a:t>
            </a:r>
            <a:r>
              <a:rPr lang="sv-SE" sz="1100" u="sng">
                <a:solidFill>
                  <a:srgbClr val="1155CC"/>
                </a:solidFill>
                <a:latin typeface="Arial"/>
                <a:ea typeface="Arial"/>
                <a:cs typeface="Arial"/>
                <a:sym typeface="Arial"/>
                <a:hlinkClick r:id="rId3">
                  <a:extLst>
                    <a:ext uri="{A12FA001-AC4F-418D-AE19-62706E023703}">
                      <ahyp:hlinkClr val="tx"/>
                    </a:ext>
                  </a:extLst>
                </a:hlinkClick>
              </a:rPr>
              <a:t>https://robowiki.net/wiki/Main_Page</a:t>
            </a:r>
            <a:r>
              <a:rPr lang="sv-SE"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90" name="Google Shape;290;g940c50d2d3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40c50d2d3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40c50d2d3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940c50d2d3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40c50d2d3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40c50d2d3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The written assignment portion of the course will consist of two individual written assignments, with open-ended questions designed to assess the student’s understanding of the core topics of the course. These will be due at approximately the middle and end of the course, and will closely correspond to the lecture content presented up to that point. The two sub-courses (written assignments and project) are graded individually, both of which comprising the grading scale: 3, 4, 5, and Fail (U). If you get a 3 in both, you get a 3 in the class. If you get 4 in both, you get a 4. If you get a 3 and a 4, the overall is still a 3. Make sense? </a:t>
            </a:r>
            <a:endParaRPr sz="1100">
              <a:latin typeface="Arial"/>
              <a:ea typeface="Arial"/>
              <a:cs typeface="Arial"/>
              <a:sym typeface="Arial"/>
            </a:endParaRPr>
          </a:p>
          <a:p>
            <a:pPr indent="0" lvl="0" marL="0" rtl="0" algn="l">
              <a:lnSpc>
                <a:spcPct val="115000"/>
              </a:lnSpc>
              <a:spcBef>
                <a:spcPts val="0"/>
              </a:spcBef>
              <a:spcAft>
                <a:spcPts val="0"/>
              </a:spcAft>
              <a:buNone/>
            </a:pPr>
            <a:r>
              <a:rPr lang="sv-SE" sz="1100">
                <a:latin typeface="Arial"/>
                <a:ea typeface="Arial"/>
                <a:cs typeface="Arial"/>
                <a:sym typeface="Arial"/>
              </a:rPr>
              <a:t>All group and individual assignments must be submitted. The final grade for the project part of the course will be an average of the grade for each of the group assignments. If the average grade across the group assignments is passing, the students will receive a passing grade for the project part of the course. Failing one of the group assignments does not necessarily mean there will be a failing grade for the project part of the course. Greading is based on assignment-specific rubrics, which will be provided along with the assignment. Note that although the project grade is given for a group assignment, this grade is assigned individually to students, and may be adjusted depending on the results of peer evaluation forms. Thus, not all students in the same group are guaranteed to get the same grade.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08" name="Google Shape;308;g940c50d2d3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40c50d2d3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40c50d2d3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(1) </a:t>
            </a:r>
            <a:r>
              <a:rPr lang="sv-SE" sz="1100">
                <a:latin typeface="Arial"/>
                <a:ea typeface="Arial"/>
                <a:cs typeface="Arial"/>
                <a:sym typeface="Arial"/>
              </a:rPr>
              <a:t>If the final average grade of all group assignments is a failing grade, all group assignments must be redone and resubmitted.  The redone group assignments are handed in again at a date after course completion. Redone group assignments can be done in groups or individually. If a group or individual assignment is failed, students have up to two chances to resubmit an improved version.  Re-submissions of group or individual assignments will only be accepted until one month after the end of the course. The re-submission must fulfill the original requirements and (for fairness reasons) provide a detailed changelog with an explanation of how/why the first attempt was not sufficient or did not work, and how/why the re-submission works.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16" name="Google Shape;316;g940c50d2d3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40c50d2d3_0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40c50d2d3_0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the beginning, software was small. This was true physically - code small enough to fit on punch cards, computing power was limited, so we can’t run much. By necessity and because of lack of experience, in scope too. Important - very important - but focused on particular problems. Missile trajectories, Simulations, wargames, code breaking. Single task - no API or code reuse, limited functionality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40c50d2d3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40c50d2d3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(integrity) The homework and programs you submit for this class must be entirely your own. If this policy is not absolutely clear, then please contact me. Any other collaboration of any type on any assignment is not permitted. It is also your responsibility to protect your work from unauthorized access. Any violation of this policy will result - at minimum - in a failing grade on the assignment. Further infractions will result in a failing grade in the course and further disciplinary action. More information on plagiarism will be provided on the Canvas page. We recommend referring to this material for more information. </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sv-SE"/>
              <a:t>(climate) </a:t>
            </a:r>
            <a:r>
              <a:rPr lang="sv-SE" sz="1100">
                <a:latin typeface="Arial"/>
                <a:ea typeface="Arial"/>
                <a:cs typeface="Arial"/>
                <a:sym typeface="Arial"/>
              </a:rPr>
              <a:t>All students are expected to behave as scholars at a leading institute of technology. This includes arriving on time, not talking during lecture (unless addressing the instructor), and not causing disruption in the classroom chat - only use it to ask or answer questions. Disruptive students will be warned and potentially dismissed from lectures.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40c50d2d3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940c50d2d3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Someday you will graduate, and in the real world, you will have to work with a wide variety of people. Now is the time to abandon preconceived prejudices about others. Students in this class are expected to respectfully work with all other students, regardless of gender, race, sexuality, religion, or any other protected criteria. There is a zero-tolerance policy for any student that discriminates against other students for any reason.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It is university policy to provide, on a flexible and individual basis, reasonable accommodations to students that have disabilities that may affect their ability to participate in course activities or to meet course requirements. Students with disabilities are encouraged to contact their instructor early in the semester to discuss their individual needs for accommodations.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40c50d2d3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40c50d2d3_0_3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38" name="Google Shape;338;g940c50d2d3_0_3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40c50d2d3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40c50d2d3_1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345" name="Google Shape;345;g940c50d2d3_1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40c50d2d3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40c50d2d3_1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start with a fairy tale… </a:t>
            </a:r>
            <a:endParaRPr/>
          </a:p>
        </p:txBody>
      </p:sp>
      <p:sp>
        <p:nvSpPr>
          <p:cNvPr id="352" name="Google Shape;352;g940c50d2d3_1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40c50d2d3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40c50d2d3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We are kidding ourselves if we think that we can know all requirements and build the perfect system. Software is not a static artifact, not a bridge that we build in place and forget about it until we need to make repairs. The best we can hope for is to build a useful system that will survive long enough for it to be asked to do something new, then try to manage that evolution. In particular, there are two laws of software evolution that come into play and increase development complexity (go over)</a:t>
            </a:r>
            <a:endParaRPr/>
          </a:p>
          <a:p>
            <a:pPr indent="0" lvl="0" marL="0" rtl="0" algn="l">
              <a:spcBef>
                <a:spcPts val="0"/>
              </a:spcBef>
              <a:spcAft>
                <a:spcPts val="0"/>
              </a:spcAft>
              <a:buNone/>
            </a:pPr>
            <a:r>
              <a:t/>
            </a:r>
            <a:endParaRPr/>
          </a:p>
        </p:txBody>
      </p:sp>
      <p:sp>
        <p:nvSpPr>
          <p:cNvPr id="361" name="Google Shape;361;g940c50d2d3_1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40c50d2d3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40c50d2d3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see what this looks like in action, we can take a close look at Google (old stats, but the same trends surely continue, if not being more accelerated. )go over stats - the thing to look at is this graph of commits. Look at that curve. That is basically an exponential curve. As the system evolves, the complexity of the code - not just its functionality, but the work required to keep it all working, keep it understandable, keep everything from falling apart - increases exponentially.</a:t>
            </a:r>
            <a:endParaRPr/>
          </a:p>
        </p:txBody>
      </p:sp>
      <p:sp>
        <p:nvSpPr>
          <p:cNvPr id="369" name="Google Shape;369;g940c50d2d3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40c50d2d3_1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40c50d2d3_1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940c50d2d3_1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40c50d2d3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40c50d2d3_1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look at a major contributor to complexity, we need to step back in time a bit. </a:t>
            </a:r>
            <a:r>
              <a:rPr lang="sv-SE" sz="1000">
                <a:solidFill>
                  <a:srgbClr val="131413"/>
                </a:solidFill>
                <a:latin typeface="Arial"/>
                <a:ea typeface="Arial"/>
                <a:cs typeface="Arial"/>
                <a:sym typeface="Arial"/>
              </a:rPr>
              <a:t>Before the industrial revolution, the manufacturing process was essentially </a:t>
            </a:r>
            <a:r>
              <a:rPr i="1" lang="sv-SE" sz="1000">
                <a:solidFill>
                  <a:srgbClr val="0000FF"/>
                </a:solidFill>
                <a:latin typeface="Arial"/>
                <a:ea typeface="Arial"/>
                <a:cs typeface="Arial"/>
                <a:sym typeface="Arial"/>
              </a:rPr>
              <a:t>handcrafting</a:t>
            </a:r>
            <a:r>
              <a:rPr lang="sv-SE" sz="1000">
                <a:solidFill>
                  <a:srgbClr val="131413"/>
                </a:solidFill>
                <a:latin typeface="Arial"/>
                <a:ea typeface="Arial"/>
                <a:cs typeface="Arial"/>
                <a:sym typeface="Arial"/>
              </a:rPr>
              <a:t>—a labor-intensive and highly individual process - everything was designed for the individual. Be it machines, furniture, buildings, no two goods were produced exactly the same. each product was somewhat unique in the sense that it was built from scratch. Handcrafting makes it easy to incorporate individual requirements and to build a product specifically for the customer’s needs. After industrialization, mass production changed this picture dramatically. Mass production based on assembly lines required standardized parts that are combined to create complex products. Mass production greatly improved productivity, compared to hand crafting: The focus on standardized products reduced production costs and improved the quality of products and processes. However, individualism in the sense that a manufacturer incorporates needs and wishes of individual customers was lost. One product for all. The early Ford Model T car could only be bought in black. Clothing came in a set of discrete sizes instead of being tailored to the perosn buying it. </a:t>
            </a:r>
            <a:r>
              <a:rPr lang="sv-SE" sz="1100">
                <a:latin typeface="Arial"/>
                <a:ea typeface="Arial"/>
                <a:cs typeface="Arial"/>
                <a:sym typeface="Arial"/>
              </a:rPr>
              <a:t>I</a:t>
            </a:r>
            <a:r>
              <a:rPr lang="sv-SE" sz="1000">
                <a:solidFill>
                  <a:srgbClr val="131413"/>
                </a:solidFill>
                <a:latin typeface="Arial"/>
                <a:ea typeface="Arial"/>
                <a:cs typeface="Arial"/>
                <a:sym typeface="Arial"/>
              </a:rPr>
              <a:t>n all cases, prices drop, quality rises, but at the cost of having only few standardized products. </a:t>
            </a:r>
            <a:r>
              <a:rPr lang="sv-SE" sz="1100">
                <a:latin typeface="Arial"/>
                <a:ea typeface="Arial"/>
                <a:cs typeface="Arial"/>
                <a:sym typeface="Arial"/>
              </a:rPr>
              <a:t>Recognizing that different customers have different needs, manufacturers started in the twentieth century to increase diversity in their product portfolios. For example, car manufacturers offer many different variations of a car at different prices, or cleaning companies offer laundry detergent with different specialized scents and additives. Manufacturers still use reusable parts, but combine them in different ways, prepare specific alternatives for individual parts, or add extra parts. This creates the idea of a product line: A product line is a set of products in a product portfolio of a manufacturer that share substantial similarities and that are, ideally, created from a shared set of reusable parts. Instead of offering a single, standardized product, manufacturers now aim at diversification, this way, being able to offer multiple products tailored to individual market segments, including products for niche markets.</a:t>
            </a:r>
            <a:endParaRPr/>
          </a:p>
        </p:txBody>
      </p:sp>
      <p:sp>
        <p:nvSpPr>
          <p:cNvPr id="386" name="Google Shape;386;g940c50d2d3_1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40c50d2d3_1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940c50d2d3_1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sv-SE" sz="1000">
                <a:solidFill>
                  <a:srgbClr val="131413"/>
                </a:solidFill>
                <a:latin typeface="Arial"/>
                <a:ea typeface="Arial"/>
                <a:cs typeface="Arial"/>
                <a:sym typeface="Arial"/>
              </a:rPr>
              <a:t>In many domains, </a:t>
            </a:r>
            <a:r>
              <a:rPr i="1" lang="sv-SE" sz="1000">
                <a:solidFill>
                  <a:srgbClr val="0000FF"/>
                </a:solidFill>
                <a:latin typeface="Arial"/>
                <a:ea typeface="Arial"/>
                <a:cs typeface="Arial"/>
                <a:sym typeface="Arial"/>
              </a:rPr>
              <a:t>mass customization </a:t>
            </a:r>
            <a:r>
              <a:rPr lang="sv-SE" sz="1000">
                <a:solidFill>
                  <a:srgbClr val="131413"/>
                </a:solidFill>
                <a:latin typeface="Arial"/>
                <a:ea typeface="Arial"/>
                <a:cs typeface="Arial"/>
                <a:sym typeface="Arial"/>
              </a:rPr>
              <a:t>has marked a return to individualism in production. Nowadays, manufacturers of cars, computers, and many other products allow their customers to configure products to their needs before production. The production process still has mass-production characteristics: The products are constructed at large scale, often in an automated fashion, based on standardized, reusable parts. The goal is to share as many parts as possible between all products; however, manufacturers support variations within their production process, and they allow customers to select from alternatives, for example, different engines, colors, interior features, electronics, and so forth in the automobile industry. Customers tailor their product by choosing among a predefined set of configuration options. Often, the configuration space is incredibly huge.  Consider the Volvo XC90. If you order one today, you don’t just walk in and say you want the XC90, you need to choose your configuration. </a:t>
            </a:r>
            <a:r>
              <a:rPr lang="sv-SE" sz="1100">
                <a:latin typeface="Arial"/>
                <a:ea typeface="Arial"/>
                <a:cs typeface="Arial"/>
                <a:sym typeface="Arial"/>
              </a:rPr>
              <a:t>	</a:t>
            </a:r>
            <a:r>
              <a:rPr lang="sv-SE" sz="1000">
                <a:solidFill>
                  <a:srgbClr val="131413"/>
                </a:solidFill>
                <a:latin typeface="Arial"/>
                <a:ea typeface="Arial"/>
                <a:cs typeface="Arial"/>
                <a:sym typeface="Arial"/>
              </a:rPr>
              <a:t>almost every car that leaves a modern automobile factory is unique—each tailored to the needs and wishes of a particular customer - so you select your engine - combustion or hybrid - your color - gray, white, blue - do your seats have leather or cloth covering. There are many optional add-ons - do you want a booster cushion for a child? want a graphical heads-up display? you can get these added for an additional cost.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rPr lang="sv-SE"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000">
              <a:solidFill>
                <a:srgbClr val="131413"/>
              </a:solidFill>
              <a:latin typeface="Arial"/>
              <a:ea typeface="Arial"/>
              <a:cs typeface="Arial"/>
              <a:sym typeface="Arial"/>
            </a:endParaRPr>
          </a:p>
        </p:txBody>
      </p:sp>
      <p:sp>
        <p:nvSpPr>
          <p:cNvPr id="410" name="Google Shape;410;g940c50d2d3_1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40c50d2d3_0_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40c50d2d3_0_3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Then, however, our experience and computing power grew and matured, and we started to expand our ideas of what could be done with software.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40c50d2d3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940c50d2d3_1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100">
                <a:latin typeface="Arial"/>
                <a:ea typeface="Arial"/>
                <a:cs typeface="Arial"/>
                <a:sym typeface="Arial"/>
              </a:rPr>
              <a:t>Those are </a:t>
            </a:r>
            <a:r>
              <a:rPr lang="sv-SE" sz="1000">
                <a:solidFill>
                  <a:srgbClr val="131413"/>
                </a:solidFill>
                <a:latin typeface="Arial"/>
                <a:ea typeface="Arial"/>
                <a:cs typeface="Arial"/>
                <a:sym typeface="Arial"/>
              </a:rPr>
              <a:t>only a small excerpt of the choices a customer can make. Actually, there are hundreds and thousands of possible choices. This rich set of configuration options gives rise to an astronomical number of possible car variations. The website you walk through </a:t>
            </a:r>
            <a:r>
              <a:rPr lang="sv-SE" sz="1100">
                <a:latin typeface="Arial"/>
                <a:ea typeface="Arial"/>
                <a:cs typeface="Arial"/>
                <a:sym typeface="Arial"/>
              </a:rPr>
              <a:t>g</a:t>
            </a:r>
            <a:r>
              <a:rPr lang="sv-SE" sz="1000">
                <a:solidFill>
                  <a:srgbClr val="131413"/>
                </a:solidFill>
                <a:latin typeface="Arial"/>
                <a:ea typeface="Arial"/>
                <a:cs typeface="Arial"/>
                <a:sym typeface="Arial"/>
              </a:rPr>
              <a:t>uide you through a configuration, providing feedback, hide invalid choices, and so forth. It offers choices in terms of check and radio boxes; there are even sliders to choose within a spectrum of possible values. Under the hood, these choices lead to more variants than you can </a:t>
            </a:r>
            <a:r>
              <a:rPr lang="sv-SE" sz="1000">
                <a:solidFill>
                  <a:srgbClr val="131413"/>
                </a:solidFill>
                <a:latin typeface="Arial"/>
                <a:ea typeface="Arial"/>
                <a:cs typeface="Arial"/>
                <a:sym typeface="Arial"/>
              </a:rPr>
              <a:t>possibly</a:t>
            </a:r>
            <a:r>
              <a:rPr lang="sv-SE" sz="1000">
                <a:solidFill>
                  <a:srgbClr val="131413"/>
                </a:solidFill>
                <a:latin typeface="Arial"/>
                <a:ea typeface="Arial"/>
                <a:cs typeface="Arial"/>
                <a:sym typeface="Arial"/>
              </a:rPr>
              <a:t> imagine. The BMW X3, for example , (go over slide) - coming from different selections of parts, colors, hardware features. </a:t>
            </a:r>
            <a:r>
              <a:rPr lang="sv-SE">
                <a:latin typeface="Arial"/>
                <a:ea typeface="Arial"/>
                <a:cs typeface="Arial"/>
                <a:sym typeface="Arial"/>
              </a:rPr>
              <a:t>Consider a simple fuel-level indication system in a Scania truck. You would think this would be simple - just show me how much fuel I have, but it encompasses around 24,000 different variants arising from the combination of different software features and hardware parts. </a:t>
            </a:r>
            <a:r>
              <a:rPr lang="sv-SE" sz="1100">
                <a:latin typeface="Arial"/>
                <a:ea typeface="Arial"/>
                <a:cs typeface="Arial"/>
                <a:sym typeface="Arial"/>
              </a:rPr>
              <a:t>	</a:t>
            </a:r>
            <a:r>
              <a:rPr lang="sv-SE" sz="1000">
                <a:solidFill>
                  <a:srgbClr val="131413"/>
                </a:solidFill>
                <a:latin typeface="Arial"/>
                <a:ea typeface="Arial"/>
                <a:cs typeface="Arial"/>
                <a:sym typeface="Arial"/>
              </a:rPr>
              <a:t>Some variants are directly related to individual mechatronics components (for example, transmission type), others emerge from the interplay of multiple parts (for example, fuel efficiency is a byproduct of several hardware and software components working together). </a:t>
            </a:r>
            <a:endParaRPr sz="1000">
              <a:solidFill>
                <a:srgbClr val="131413"/>
              </a:solidFill>
              <a:latin typeface="Arial"/>
              <a:ea typeface="Arial"/>
              <a:cs typeface="Arial"/>
              <a:sym typeface="Arial"/>
            </a:endParaRPr>
          </a:p>
        </p:txBody>
      </p:sp>
      <p:sp>
        <p:nvSpPr>
          <p:cNvPr id="424" name="Google Shape;424;g940c50d2d3_1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940c50d2d3_1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940c50d2d3_1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What are the numbers we are looking at? (1) Only a few variants - select a model and a few extras (2), and (3) (4-7). </a:t>
            </a:r>
            <a:r>
              <a:rPr lang="sv-SE" sz="1000">
                <a:solidFill>
                  <a:srgbClr val="131413"/>
                </a:solidFill>
                <a:latin typeface="Arial"/>
                <a:ea typeface="Arial"/>
                <a:cs typeface="Arial"/>
                <a:sym typeface="Arial"/>
              </a:rPr>
              <a:t>This is OK because, once a configuration is set, the corresponding car is not designed and built from scratch. Rather it is constructed automatically from reusable parts that are related to the choices made by the customer </a:t>
            </a:r>
            <a:endParaRPr/>
          </a:p>
        </p:txBody>
      </p:sp>
      <p:sp>
        <p:nvSpPr>
          <p:cNvPr id="433" name="Google Shape;433;g940c50d2d3_1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40c50d2d3_1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40c50d2d3_1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kind of scenario is hardly restricted to cars. Mass customization is part of everyday life. When you order a sandwich at Subway or whatever, you see a product line approach at work.These </a:t>
            </a:r>
            <a:r>
              <a:rPr lang="sv-SE" sz="1000">
                <a:solidFill>
                  <a:srgbClr val="131413"/>
                </a:solidFill>
                <a:latin typeface="Arial"/>
                <a:ea typeface="Arial"/>
                <a:cs typeface="Arial"/>
                <a:sym typeface="Arial"/>
              </a:rPr>
              <a:t>sandwich shops allow their customers to choose among a set of options to create their own favorite sandwich. The space of possible choices is large, including different kinds of bread, main and side toppings, as well as various sauces and spices, but finite. The shop does not take arbitrary requests and shop and prepare ingredients for each order; instead they prepare parts, such as sliced tomatoes, precooked meats, and sauces, that can be combined.  Shared assets again. The space of possible sandwiches is huge, possibly offering a suitable and tailored choice to the vast majority of customers. But, it is still cheap, hiugh quality, and efficient because we use shared assets. </a:t>
            </a:r>
            <a:endParaRPr/>
          </a:p>
        </p:txBody>
      </p:sp>
      <p:sp>
        <p:nvSpPr>
          <p:cNvPr id="441" name="Google Shape;441;g940c50d2d3_1_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940c50d2d3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940c50d2d3_1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And if you still aren’t convinced, I’m sure many of you have ordered computers. Same deal here. You select your CPU, hard drive, memory, processor, from a set that fit the model - form factor, screen size, motherboard - that you are interested in. Shared assets - all of these core parts can go into many, many different computers. The number of variants is astronomical. however, we can support this because all of them are formed by making a series of successive, constraining choices from a set of shared assets. </a:t>
            </a:r>
            <a:endParaRPr/>
          </a:p>
        </p:txBody>
      </p:sp>
      <p:sp>
        <p:nvSpPr>
          <p:cNvPr id="450" name="Google Shape;450;g940c50d2d3_1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40c50d2d3_1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940c50d2d3_1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the same way, we have specialized and standardized software. </a:t>
            </a:r>
            <a:r>
              <a:rPr lang="sv-SE" sz="1000">
                <a:solidFill>
                  <a:srgbClr val="131413"/>
                </a:solidFill>
                <a:latin typeface="Arial"/>
                <a:ea typeface="Arial"/>
                <a:cs typeface="Arial"/>
                <a:sym typeface="Arial"/>
              </a:rPr>
              <a:t>Software development has seen a history not quite unlike that of producing physical goods - and highly connected to that of physical goods. Early software products were handcrafted for specific hardware and sold, bundled with the hardware, in small numbers. However, software production became increasingly challenging and expensive with the demand for more and more complex software and more and more usage scenarios. </a:t>
            </a:r>
            <a:r>
              <a:rPr lang="sv-SE" sz="1100">
                <a:latin typeface="Arial"/>
                <a:ea typeface="Arial"/>
                <a:cs typeface="Arial"/>
                <a:sym typeface="Arial"/>
              </a:rPr>
              <a:t>	</a:t>
            </a:r>
            <a:r>
              <a:rPr lang="sv-SE" sz="1000">
                <a:solidFill>
                  <a:srgbClr val="131413"/>
                </a:solidFill>
                <a:latin typeface="Arial"/>
                <a:ea typeface="Arial"/>
                <a:cs typeface="Arial"/>
                <a:sym typeface="Arial"/>
              </a:rPr>
              <a:t>Software producers attempted a strategy not unlike that of mass production: standardization. Instead of redeveloping operating systems, compilers, and tools again and again, the software industry agreed on standard platforms. This eventually enabled to production of shrink-wrapped software packages that were deployed on scale and could be installed on millions of Mac or Windows desktops. Developing a separate word-processing, database, or accounting software for every company would be expensive and error-prone; buying a standardized and established software solution, such as using Excel instead of building your own spreadsheet app. For most companies, </a:t>
            </a:r>
            <a:r>
              <a:rPr i="1" lang="sv-SE" sz="1000">
                <a:solidFill>
                  <a:srgbClr val="0000FF"/>
                </a:solidFill>
                <a:latin typeface="Arial"/>
                <a:ea typeface="Arial"/>
                <a:cs typeface="Arial"/>
                <a:sym typeface="Arial"/>
              </a:rPr>
              <a:t>off-the-shelf </a:t>
            </a:r>
            <a:r>
              <a:rPr lang="sv-SE" sz="1000">
                <a:solidFill>
                  <a:srgbClr val="131413"/>
                </a:solidFill>
                <a:latin typeface="Arial"/>
                <a:ea typeface="Arial"/>
                <a:cs typeface="Arial"/>
                <a:sym typeface="Arial"/>
              </a:rPr>
              <a:t>is often the more sensible choice. </a:t>
            </a:r>
            <a:r>
              <a:rPr lang="sv-SE" sz="1100">
                <a:latin typeface="Arial"/>
                <a:ea typeface="Arial"/>
                <a:cs typeface="Arial"/>
                <a:sym typeface="Arial"/>
              </a:rPr>
              <a:t>	</a:t>
            </a:r>
            <a:r>
              <a:rPr lang="sv-SE" sz="1000">
                <a:solidFill>
                  <a:srgbClr val="131413"/>
                </a:solidFill>
                <a:latin typeface="Arial"/>
                <a:ea typeface="Arial"/>
                <a:cs typeface="Arial"/>
                <a:sym typeface="Arial"/>
              </a:rPr>
              <a:t>However, much like mass production provides standardized goods at the cost of not supporting individualism and rare corner cases, standard off-the-shelf software tries to satisfy the needs of most customers, which leads almost automatically to the situation, in which customers miss desired functionality and are overwhelmed with functionality they do not need actually (just think of Excel again - how much functionality do you actually use from it?). It is often this generality that makes software complex, hard to use, slow, and buggy. </a:t>
            </a:r>
            <a:r>
              <a:rPr lang="sv-SE" sz="1100">
                <a:latin typeface="Arial"/>
                <a:ea typeface="Arial"/>
                <a:cs typeface="Arial"/>
                <a:sym typeface="Arial"/>
              </a:rPr>
              <a:t>		 </a:t>
            </a:r>
            <a:r>
              <a:rPr lang="sv-SE" sz="1000">
                <a:solidFill>
                  <a:srgbClr val="131413"/>
                </a:solidFill>
                <a:latin typeface="Arial"/>
                <a:ea typeface="Arial"/>
                <a:cs typeface="Arial"/>
                <a:sym typeface="Arial"/>
              </a:rPr>
              <a:t>While standardization empowered the software industry to substantially scale development and to provide affordable software to a broad market, it often does not address specialized needs of single customers or companies. </a:t>
            </a: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rPr lang="sv-SE" sz="1000">
                <a:solidFill>
                  <a:srgbClr val="131413"/>
                </a:solidFill>
                <a:latin typeface="Arial"/>
                <a:ea typeface="Arial"/>
                <a:cs typeface="Arial"/>
                <a:sym typeface="Arial"/>
              </a:rPr>
              <a:t> </a:t>
            </a:r>
            <a:endParaRPr/>
          </a:p>
        </p:txBody>
      </p:sp>
      <p:sp>
        <p:nvSpPr>
          <p:cNvPr id="458" name="Google Shape;458;g940c50d2d3_1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40c50d2d3_1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940c50d2d3_1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000">
                <a:solidFill>
                  <a:srgbClr val="131413"/>
                </a:solidFill>
                <a:latin typeface="Arial"/>
                <a:ea typeface="Arial"/>
                <a:cs typeface="Arial"/>
                <a:sym typeface="Arial"/>
              </a:rPr>
              <a:t>Especially, for resource-constrained or energy-constrained environments, such as mobile platforms, embedded systems, IoT devices, bloated one-size-fits- all solutions don’t work, which means that a lot of software is still written from scratch, even though it may be similar to existing products. For example, Oracle bought a new DB company to perform data management for embedded systems, instead of trying to make their own DB products work. Also, specific requirements and market segments are typically not well-addressed by off-the-shelf software. Custiomized solutions - customized variants of the same basic idea - functionality - are often needed (go over) sensors (cameras, lidars, radars), actuators (motors, robot arms)</a:t>
            </a:r>
            <a:endParaRPr/>
          </a:p>
        </p:txBody>
      </p:sp>
      <p:sp>
        <p:nvSpPr>
          <p:cNvPr id="467" name="Google Shape;467;g940c50d2d3_1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940c50d2d3_1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940c50d2d3_1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core challenge, however, when you when you start to customize software, is that the software now grows in complexity over both time and space. We start with our first, core version. And we evolve it over time, </a:t>
            </a:r>
            <a:r>
              <a:rPr lang="sv-SE"/>
              <a:t>making</a:t>
            </a:r>
            <a:r>
              <a:rPr lang="sv-SE"/>
              <a:t> commits to the version control system. Now, we start offer customized versions to our customers. If we’re volvo, we start adding variants to the truck model that require software support. One way to do this is what we call clone &amp; own, and we’ll cover that in more detail soon. In clone &amp; own, we take a snapshot from the master branch, split off, and start making our new changes - our customization (click) we do this, then a little later, we do it again. (click) Each of those start their own timeline, where they now evolve. You can start to see, then, why this can get complex quickly. (click) remember that graph, now we have that times three. (click) Now, we see that complexity does not just grow over time, but also in space - a multiuplicative effect from each variant we introduce.</a:t>
            </a:r>
            <a:endParaRPr/>
          </a:p>
        </p:txBody>
      </p:sp>
      <p:sp>
        <p:nvSpPr>
          <p:cNvPr id="475" name="Google Shape;475;g940c50d2d3_1_2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40c50d2d3_1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940c50d2d3_1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Variability adds essential complexity. Let’s say you have developed one successful turbofan engine. You get new customers: small airplanes, large airplanes; jet, prop, and helicopters---all have very similar basic turbine engine design; so you get variants: turbofan, turboshaft, turbo prop,. When you develop a set of products, you deal with variation in requirements, architecture, implementation, test, maintenance;</a:t>
            </a:r>
            <a:endParaRPr/>
          </a:p>
          <a:p>
            <a:pPr indent="0" lvl="0" marL="0" rtl="0" algn="l">
              <a:lnSpc>
                <a:spcPct val="115000"/>
              </a:lnSpc>
              <a:spcBef>
                <a:spcPts val="0"/>
              </a:spcBef>
              <a:spcAft>
                <a:spcPts val="0"/>
              </a:spcAft>
              <a:buNone/>
            </a:pPr>
            <a:r>
              <a:rPr lang="sv-SE"/>
              <a:t>code that implements many variants is inherently more complex than code implementing a single product; same applies to other phases. Variability poses new questions: E.g., when a bug is discovered in one product, what other products are also affected? The complexity quickly grows.</a:t>
            </a:r>
            <a:endParaRPr/>
          </a:p>
        </p:txBody>
      </p:sp>
      <p:sp>
        <p:nvSpPr>
          <p:cNvPr id="502" name="Google Shape;502;g940c50d2d3_1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40c50d2d3_1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40c50d2d3_1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an example, we can look at five open-source software ecosystems. You think of these, generally, as individual systems. One unit, install, run, but they are all highly vairable and can be greatly customized to the point where they are unique to individual users, and your configuration -your custom version - is not the same as someone else’s. eCos is an OS for embedded systems, the Linux kermnal is a general-purpose set of core libraries needed for an OS, Eclipse is an integrated development environment for a number of programming languages, Debian is a complete OS - built on the linux kernal - for desktops and servers, and Android is - of course - the most popular mobile device OS. How can these be customized? eCos and the Linux kernal are customized by setting </a:t>
            </a:r>
            <a:r>
              <a:rPr lang="sv-SE"/>
              <a:t>configuration</a:t>
            </a:r>
            <a:r>
              <a:rPr lang="sv-SE"/>
              <a:t> options. Eclipse is customized through add-on bundles, these support new languages and new development features - adding testing and debugging, refactoring options, etc. Debian can be customized by the packages installed on it, changing core components of the OS - swapping elements of the underlying OS with other ,compatible options, which can add or replace functionality. Android can be customized by the apps you have installed. I don’t mean that you have more programs running, but you change the fundamental experience - the apps installed determine how events are handled - which app makes a phone call, which opens an e-mail, which reads downloaded files, apps change the UI actively, and create a customized experience for each user - built on the same rough core. </a:t>
            </a:r>
            <a:endParaRPr/>
          </a:p>
        </p:txBody>
      </p:sp>
      <p:sp>
        <p:nvSpPr>
          <p:cNvPr id="510" name="Google Shape;510;g940c50d2d3_1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940c50d2d3_1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940c50d2d3_1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Each of these has vast variability. Look at the number of variables, number of options we can choose from. This isn’t the number of variants, but the options to choose form. </a:t>
            </a:r>
            <a:r>
              <a:rPr lang="sv-SE">
                <a:solidFill>
                  <a:srgbClr val="4F4F4F"/>
                </a:solidFill>
              </a:rPr>
              <a:t>Just the sheer number of the variables is huge---in thousands. Look at Android. </a:t>
            </a:r>
            <a:r>
              <a:rPr lang="sv-SE"/>
              <a:t> Then, the variants are the possible combinations of those options. </a:t>
            </a:r>
            <a:r>
              <a:rPr lang="sv-SE"/>
              <a:t>The numbers are big --- into thousands --- there are clearly more potential instances of each of these systems than the atoms in the universe.</a:t>
            </a:r>
            <a:r>
              <a:rPr lang="sv-SE">
                <a:solidFill>
                  <a:srgbClr val="4F4F4F"/>
                </a:solidFill>
              </a:rPr>
              <a:t>(2^32 – is the number of atoms in the universe) </a:t>
            </a:r>
            <a:endParaRPr/>
          </a:p>
        </p:txBody>
      </p:sp>
      <p:sp>
        <p:nvSpPr>
          <p:cNvPr id="523" name="Google Shape;523;g940c50d2d3_1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40c50d2d3_0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40c50d2d3_0_4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940c50d2d3_0_4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40c50d2d3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940c50d2d3_1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t>Each ecosystem uses different strategies and techniques to implement and control variability. A variability mechanism is an implementation technique to delay design decisions about functionalities and qualities of a software system so that we can control how it varies. To flexibly adapt software to user requirements at later stages—such as build-, startup- or run-time—variation points are introduced into a software platform, using an architecture that supports variability. Variability mechanisms are used to implement variation points, which are locations where variability can occurs. Variation points are bound with concrete variants, which are either known (closed platform) or unknown (open platform) during platform development. For instance, the Linux kernal is a closed platform in that there is a known set of configuration options and a known number of variants. It’s open source, more could change, but the code contains the possible option and we can inspect that and count them. On the other hand, in an open platform like Android, we cannot know all possible variants - anyone can add a new app. However, we still control variance through defining constraints on the variation points - for instance, we could use any number of apps to handle events like sharing a photo. Anyone can add more options. However, we have a defined variation point - that event - and that gives a way to control how even handling is performed and define constraints on the options used to handle these events.</a:t>
            </a:r>
            <a:endParaRPr/>
          </a:p>
          <a:p>
            <a:pPr indent="0" lvl="0" marL="0" rtl="0" algn="l">
              <a:spcBef>
                <a:spcPts val="0"/>
              </a:spcBef>
              <a:spcAft>
                <a:spcPts val="0"/>
              </a:spcAft>
              <a:buNone/>
            </a:pPr>
            <a:r>
              <a:t/>
            </a:r>
            <a:endParaRPr/>
          </a:p>
        </p:txBody>
      </p:sp>
      <p:sp>
        <p:nvSpPr>
          <p:cNvPr id="541" name="Google Shape;541;g940c50d2d3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940c50d2d3_1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940c50d2d3_1_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t>Each ecosystem uses different strategies and techniques. Linux and ecos use Features models – hierarchical menus of config options. Feature models abstractly describe and organize the variabilities at a central place, and are input to configurator tools, which help users resolving variabilities. Constraints restrict their valid combinations and values we can choose from, based on the decisions made higher in the hierarchy. Debian and Eclipse use Package-management systems with defined manifests. manifest files describe data about the options we choose. They allow variations to be added flexibly, but still enable centralized collection of options. Manifests adhere to a schema, which can be a grammar for textual manifests, or an XML Schema for XML-based manifests, and contain information like version info, dependencies, and categorization information. Android allows more freedom than any of these through Service-oriented apps – providing interfaces and a list of required capabilities; looked up and bound at runtime to compatible apps. We don’t care about the internals of the apps, what they are or how they work, but we define a common interface and requirements, and offer hooks for apps to attach to. At runtime, we call the interface, and it delegates to the correct app. </a:t>
            </a:r>
            <a:endParaRPr>
              <a:solidFill>
                <a:srgbClr val="4F4F4F"/>
              </a:solidFill>
            </a:endParaRPr>
          </a:p>
          <a:p>
            <a:pPr indent="0" lvl="0" marL="0" rtl="0" algn="l">
              <a:spcBef>
                <a:spcPts val="0"/>
              </a:spcBef>
              <a:spcAft>
                <a:spcPts val="0"/>
              </a:spcAft>
              <a:buNone/>
            </a:pPr>
            <a:r>
              <a:t/>
            </a:r>
            <a:endParaRPr/>
          </a:p>
        </p:txBody>
      </p:sp>
      <p:sp>
        <p:nvSpPr>
          <p:cNvPr id="549" name="Google Shape;549;g940c50d2d3_1_3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940c50d2d3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940c50d2d3_1_3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Managing it allows control of scope of the system and limit to complexity, it allows you to eliminate variants if they are not needed, it gives essential control of development. However, encouragement is good as well. It unleashes community innovation, it enables far richer experiences and far more customization. The cost is that you let the community decide the scope now. Both sides have their merits. Control is good, but encouragement is also good - enabling competition. The open marketplace is what makes Android so powerful. (last point). </a:t>
            </a:r>
            <a:endParaRPr/>
          </a:p>
        </p:txBody>
      </p:sp>
      <p:sp>
        <p:nvSpPr>
          <p:cNvPr id="560" name="Google Shape;560;g940c50d2d3_1_3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940c50d2d3_1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940c50d2d3_1_3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568" name="Google Shape;568;g940c50d2d3_1_3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940c50d2d3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940c50d2d3_1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Just start with a question - want you to start thinking about this. (read) </a:t>
            </a:r>
            <a:endParaRPr sz="1100">
              <a:solidFill>
                <a:srgbClr val="000000"/>
              </a:solidFill>
              <a:latin typeface="Arial"/>
              <a:ea typeface="Arial"/>
              <a:cs typeface="Arial"/>
              <a:sym typeface="Arial"/>
            </a:endParaRPr>
          </a:p>
          <a:p>
            <a:pPr indent="0" lvl="0" marL="0" rtl="0" algn="l">
              <a:spcBef>
                <a:spcPts val="0"/>
              </a:spcBef>
              <a:spcAft>
                <a:spcPts val="0"/>
              </a:spcAft>
              <a:buNone/>
            </a:pPr>
            <a:r>
              <a:rPr lang="sv-SE" sz="1100">
                <a:solidFill>
                  <a:srgbClr val="000000"/>
                </a:solidFill>
                <a:latin typeface="Arial"/>
                <a:ea typeface="Arial"/>
                <a:cs typeface="Arial"/>
                <a:sym typeface="Arial"/>
              </a:rPr>
              <a:t>This isn’t something with one answer, or even a right answer. It’s something we’ll keep returning to</a:t>
            </a:r>
            <a:endParaRPr/>
          </a:p>
        </p:txBody>
      </p:sp>
      <p:sp>
        <p:nvSpPr>
          <p:cNvPr id="575" name="Google Shape;575;g940c50d2d3_1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940c50d2d3_1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940c50d2d3_1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Lets say we want to customize our software. How do we do this. Essentially, there are three options: build each version completely indpedently. Start from scratch, or selectively reuse code, and develop independently. That can be good, but is obviously very expensive and requires great effort. Second, is clone &amp; own, which we mentioned a little already - take the existing code, split off a new branch, and start making your own changes. The third, which is the basis of software product lines, is to use shared assets - a core code base, and use variation points to choose from those assets and bring them into play. </a:t>
            </a:r>
            <a:endParaRPr/>
          </a:p>
        </p:txBody>
      </p:sp>
      <p:sp>
        <p:nvSpPr>
          <p:cNvPr id="582" name="Google Shape;582;g940c50d2d3_1_3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940c50d2d3_1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940c50d2d3_1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latin typeface="Arial"/>
                <a:ea typeface="Arial"/>
                <a:cs typeface="Arial"/>
                <a:sym typeface="Arial"/>
              </a:rPr>
              <a:t>The central idea of software product lines is that i</a:t>
            </a:r>
            <a:r>
              <a:rPr lang="sv-SE" sz="1000">
                <a:solidFill>
                  <a:srgbClr val="131413"/>
                </a:solidFill>
                <a:latin typeface="Arial"/>
                <a:ea typeface="Arial"/>
                <a:cs typeface="Arial"/>
                <a:sym typeface="Arial"/>
              </a:rPr>
              <a:t>nstead of developing software systems from scratch, they should be constructed from reusable parts. Instead of composing a software system always in the same way, it should be tailored to requirements of the customer, where customers can select from a large space of configuration options. The software product line approach provides a form of mass customization by constructing individual solutions based on a portfolio of reusable software components - those shared assets I keep mentioning - where an asset can be code components, APIs, UI elements, images, and other resources. It introduces individualism into software production, but still retains the benefits of mass production in that huge domain and market segments can be served. </a:t>
            </a:r>
            <a:r>
              <a:rPr lang="sv-SE" sz="1000">
                <a:solidFill>
                  <a:srgbClr val="131413"/>
                </a:solidFill>
                <a:latin typeface="Arial"/>
                <a:ea typeface="Arial"/>
                <a:cs typeface="Arial"/>
                <a:sym typeface="Arial"/>
              </a:rPr>
              <a:t>It also avoids the exponential explosion in time and space, as we don’t manage entire clones, but rather the one portfolio of assets and variation points. </a:t>
            </a:r>
            <a:endParaRPr/>
          </a:p>
        </p:txBody>
      </p:sp>
      <p:sp>
        <p:nvSpPr>
          <p:cNvPr id="595" name="Google Shape;595;g940c50d2d3_1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40c50d2d3_1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940c50d2d3_1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Ideally, based on a set of reusable parts, a software manufacturer can generate a software product based on the requirements of a certain customer. The concept of a feature is central to achieve this level of automation. Features are used to distinguish the products of a product line, for example: one text editor provides a spell-checking feature, while another version does not. Database system variant A provides multi-user support, variant B does not. E-mail client A supports IMAP and POP3, client B supports only POP3.” and so on.</a:t>
            </a:r>
            <a:r>
              <a:rPr lang="sv-SE" sz="1100">
                <a:latin typeface="Arial"/>
                <a:ea typeface="Arial"/>
                <a:cs typeface="Arial"/>
                <a:sym typeface="Arial"/>
              </a:rPr>
              <a:t> As a result, we tend</a:t>
            </a:r>
            <a:r>
              <a:rPr lang="sv-SE" sz="1000">
                <a:solidFill>
                  <a:srgbClr val="131413"/>
                </a:solidFill>
                <a:latin typeface="Arial"/>
                <a:ea typeface="Arial"/>
                <a:cs typeface="Arial"/>
                <a:sym typeface="Arial"/>
              </a:rPr>
              <a:t>to organize and structure the whole product-line process as well as all software artifacts involved in terms of features, and reason abotu variability by discussing how we control, implement, and verify the interactions between features. This way, it is easy to trace the requirements of a customer to the software artifacts that provide the corresponding functionality. We features explicit in requirements, design, code, testing, and so forth—across the entire life cycle.</a:t>
            </a:r>
            <a:endParaRPr/>
          </a:p>
        </p:txBody>
      </p:sp>
      <p:sp>
        <p:nvSpPr>
          <p:cNvPr id="603" name="Google Shape;603;g940c50d2d3_1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940c50d2d3_1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940c50d2d3_1_3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100">
                <a:latin typeface="Arial"/>
                <a:ea typeface="Arial"/>
                <a:cs typeface="Arial"/>
                <a:sym typeface="Arial"/>
              </a:rPr>
              <a:t>An example of a SPL you interact with daily is an operating system. A</a:t>
            </a:r>
            <a:r>
              <a:rPr lang="sv-SE" sz="1000">
                <a:solidFill>
                  <a:srgbClr val="131413"/>
                </a:solidFill>
                <a:latin typeface="Arial"/>
                <a:ea typeface="Arial"/>
                <a:cs typeface="Arial"/>
                <a:sym typeface="Arial"/>
              </a:rPr>
              <a:t>lmost every computing system today contains an operating system, which mediate between hardware and application software. Modern operating systems have to run on different hardware platforms and serve the needs of various applications. For example, the Linux kernel runs on a wide variety of different platforms, including embedded and mobile devices - it is the code of Android even-, desktop systems, and large- scale servers, supporting a huge portfolio of different applications scenarios, from sense-and-control applications,to office software and games, to high-performance computing and server software. To do this, the Linux kernal must be highly customizable. - and it is! </a:t>
            </a:r>
            <a:r>
              <a:rPr lang="sv-SE" sz="1100">
                <a:latin typeface="Arial"/>
                <a:ea typeface="Arial"/>
                <a:cs typeface="Arial"/>
                <a:sym typeface="Arial"/>
              </a:rPr>
              <a:t>	</a:t>
            </a:r>
            <a:r>
              <a:rPr lang="sv-SE" sz="1000">
                <a:solidFill>
                  <a:srgbClr val="131413"/>
                </a:solidFill>
                <a:latin typeface="Arial"/>
                <a:ea typeface="Arial"/>
                <a:cs typeface="Arial"/>
                <a:sym typeface="Arial"/>
              </a:rPr>
              <a:t>Clearly, there cannot be a single operating system that efficiently supports all kinds of different platforms and application scenarios. Instead, modern operating systems are configurable. </a:t>
            </a:r>
            <a:r>
              <a:rPr lang="sv-SE" sz="1100">
                <a:latin typeface="Arial"/>
                <a:ea typeface="Arial"/>
                <a:cs typeface="Arial"/>
                <a:sym typeface="Arial"/>
              </a:rPr>
              <a:t>The linux kernal has over &gt;8M lines of code, supports &gt;22 hardware architectures (e.g., ARM, x86, powerpc), &gt;13,000 configuration options (features). Most source code is optional. What you get, what is running and available, depends on the choices you make when you select those configuration options. </a:t>
            </a:r>
            <a:endParaRPr/>
          </a:p>
        </p:txBody>
      </p:sp>
      <p:sp>
        <p:nvSpPr>
          <p:cNvPr id="611" name="Google Shape;611;g940c50d2d3_1_3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40c50d2d3_1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940c50d2d3_1_3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w</a:t>
            </a:r>
            <a:r>
              <a:rPr lang="sv-SE"/>
              <a:t>e show a screenshot of Linux’s configuration tools, called Kconfig, that can be used to tailor the Linux kernal for specialized use. Kconfig helps make the Linux kernel highly modular and customizable. You don’t need to be an exper in this tool, but it shows here the kind of customization we’re talking about. You can select which features you need for your installation, which processor familiy is to be supported, and which haerdware features are required. Under the hood, then, this allows you to compile a custom version of the Linux kernal, omitting the souece code you don’t need -leaving out unnecessary features - which would only lead to potential bugs and slowdown - and incompatibilities that could occur based on the options you chose. </a:t>
            </a:r>
            <a:endParaRPr/>
          </a:p>
        </p:txBody>
      </p:sp>
      <p:sp>
        <p:nvSpPr>
          <p:cNvPr id="624" name="Google Shape;624;g940c50d2d3_1_3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40c50d2d3_0_3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40c50d2d3_0_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The scope has expanded.</a:t>
            </a:r>
            <a:endParaRPr>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sv-SE">
                <a:solidFill>
                  <a:srgbClr val="222222"/>
                </a:solidFill>
                <a:highlight>
                  <a:srgbClr val="FFFFFF"/>
                </a:highlight>
              </a:rPr>
              <a:t>A webpage, of course, is powered by software. No one disputes that. If I ask you about software, you’d mention something like this - a web app, a video game, a word processor. That’s not all that is software though - Our society is built on software. It powers our homes, it manages our private information, it controls our cars, it automates our factories and it even regulates our bodies. </a:t>
            </a:r>
            <a:r>
              <a:rPr lang="sv-SE" sz="1100">
                <a:latin typeface="Arial"/>
                <a:ea typeface="Arial"/>
                <a:cs typeface="Arial"/>
                <a:sym typeface="Arial"/>
              </a:rPr>
              <a:t>Real-world software systems are becoming increasingly complex and pervasive. Consider application domains such as enterprise computing (e.g., data-processing/AI systems), business information systems (e.g., web portals), cyber-physical systems (e.g., automotive software, home automation), systems software (e.g., operating system kernels), or mobile software and software ecosystems (e.g., Android OS and its apps).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940c50d2d3_1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940c50d2d3_1_3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Linux, customization is controlled through a model we mentioned earlier, a feature model. A feature model imposes a hierarchy over customization, imposing constraints on the combinations of choices we are allowed to make. The configuration options are the features of this model. Defined constraints then are used to prevent illegal combinations of features. First, we can see how this is defined in the code. CONFIG_ACPI is an option we can enable. ACPI allows the operating system to control power management, as opposed to controlling it at the bios level. In the code, then, we can check whether that option is enabled (IFDEF). If so, then we call this method, then continue execution. If not, we skip this step when running the code. #IFDEF is a C/C++ directive. It checks whether a macro has been </a:t>
            </a:r>
            <a:r>
              <a:rPr lang="sv-SE"/>
              <a:t>defined</a:t>
            </a:r>
            <a:r>
              <a:rPr lang="sv-SE"/>
              <a:t>. It is a little different from an if statement, rather, it enables conditional </a:t>
            </a:r>
            <a:r>
              <a:rPr lang="sv-SE"/>
              <a:t>compilation</a:t>
            </a:r>
            <a:r>
              <a:rPr lang="sv-SE"/>
              <a:t>. If this option is set, the code is compiled with that line in place. If not, that line is completely omitted from the compiled executable. This is a cornerstone of product lines, we select options and get a unique build tailored specifically to those options.</a:t>
            </a:r>
            <a:endParaRPr/>
          </a:p>
        </p:txBody>
      </p:sp>
      <p:sp>
        <p:nvSpPr>
          <p:cNvPr id="634" name="Google Shape;634;g940c50d2d3_1_3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940c50d2d3_1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940c50d2d3_1_4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 interactions can lead to errors. There are many choices that are fundamentally incompatible with each other. The feature model uses user-defined or inferred constraints to prevent these errors. For example, let’s look at this code. First, the entire block is code that is compiled in only if this ASH option is available - that is, we are using the ASH shell and not the more common bash. Within this, we check whether we use the NOMMU hardware architecure. Well, if both are enabled, we have a problem - ASH does not run on NOMMU. So, we have our first feature incompatibility. We continue. Next, we have some code we include if the EDITING option is enabled. If so, we include this init method. In thios method, we have a maxlength variable - 1 * … well, within that we have another directive - if the variable EDITING MAX LEN is defined, we include it. Making the whole statement maxlength = 1 * EDITING_MAX_LEN. </a:t>
            </a:r>
            <a:r>
              <a:rPr lang="sv-SE"/>
              <a:t>Well, here is another potential problem. What if this variable is not defined? Then, we will get a parser error when we compile because the line of code is never completed. We can avert both of these by defining these constraints in our feature model. </a:t>
            </a:r>
            <a:endParaRPr/>
          </a:p>
        </p:txBody>
      </p:sp>
      <p:sp>
        <p:nvSpPr>
          <p:cNvPr id="645" name="Google Shape;645;g940c50d2d3_1_4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940c50d2d3_1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940c50d2d3_1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sv-SE" sz="1000">
                <a:solidFill>
                  <a:srgbClr val="131413"/>
                </a:solidFill>
                <a:latin typeface="Arial"/>
                <a:ea typeface="Arial"/>
                <a:cs typeface="Arial"/>
                <a:sym typeface="Arial"/>
              </a:rPr>
              <a:t>When choosing between developing individual software products from scratch and developing standardized one-size-fits-all products, software product lines promise distinct benefits: </a:t>
            </a:r>
            <a:r>
              <a:rPr b="1" lang="sv-SE" sz="1000">
                <a:solidFill>
                  <a:srgbClr val="131413"/>
                </a:solidFill>
                <a:latin typeface="Arial"/>
                <a:ea typeface="Arial"/>
                <a:cs typeface="Arial"/>
                <a:sym typeface="Arial"/>
              </a:rPr>
              <a:t>Tailor-made</a:t>
            </a:r>
            <a:r>
              <a:rPr lang="sv-SE" sz="1000">
                <a:solidFill>
                  <a:srgbClr val="131413"/>
                </a:solidFill>
                <a:latin typeface="Arial"/>
                <a:ea typeface="Arial"/>
                <a:cs typeface="Arial"/>
                <a:sym typeface="Arial"/>
              </a:rPr>
              <a:t>. A product-line approach facilitates tailoring products to individual customers. Instead of providing a standardized product (or a small set of preconfigured products),you can produce a whole set of differently tailored products. </a:t>
            </a:r>
            <a:r>
              <a:rPr b="1" lang="sv-SE" sz="1000">
                <a:solidFill>
                  <a:srgbClr val="131413"/>
                </a:solidFill>
                <a:latin typeface="Arial"/>
                <a:ea typeface="Arial"/>
                <a:cs typeface="Arial"/>
                <a:sym typeface="Arial"/>
              </a:rPr>
              <a:t>Reduced costs</a:t>
            </a:r>
            <a:r>
              <a:rPr lang="sv-SE" sz="1000">
                <a:solidFill>
                  <a:srgbClr val="131413"/>
                </a:solidFill>
                <a:latin typeface="Arial"/>
                <a:ea typeface="Arial"/>
                <a:cs typeface="Arial"/>
                <a:sym typeface="Arial"/>
              </a:rPr>
              <a:t>. While providing each customer its desired solution, you do not need to pay the cost of designing and developing each product from scratch. Instead, they develop reusable parts that can be combined in different ways. The development cost per product per customer can be reduced to selecting which parts to combine (potentially add missing ones) and to testing the resulting product. You get fast startup when creating a new variant, as you already can make use of the exisitng code base to provide much of the solution without significant change, and as I mentioned, reduced complexity, as you don’t need to manage many full products, but just the library of assets and skeleton code. While the upfront investment required for such an approach is certainly larger than developing a single software product (we need to design reusable parts and implement variations that might not be required for the first product), the approach pays off in the long term, when multiple tailored products are requested. </a:t>
            </a:r>
            <a:r>
              <a:rPr lang="sv-SE" sz="1100">
                <a:latin typeface="Arial"/>
                <a:ea typeface="Arial"/>
                <a:cs typeface="Arial"/>
                <a:sym typeface="Arial"/>
              </a:rPr>
              <a:t>I</a:t>
            </a:r>
            <a:r>
              <a:rPr b="1" lang="sv-SE" sz="1000">
                <a:solidFill>
                  <a:srgbClr val="131413"/>
                </a:solidFill>
                <a:latin typeface="Arial"/>
                <a:ea typeface="Arial"/>
                <a:cs typeface="Arial"/>
                <a:sym typeface="Arial"/>
              </a:rPr>
              <a:t>mproved quality</a:t>
            </a:r>
            <a:r>
              <a:rPr lang="sv-SE" sz="1000">
                <a:solidFill>
                  <a:srgbClr val="131413"/>
                </a:solidFill>
                <a:latin typeface="Arial"/>
                <a:ea typeface="Arial"/>
                <a:cs typeface="Arial"/>
                <a:sym typeface="Arial"/>
              </a:rPr>
              <a:t>. mass production has improved quality because stan- dardized parts can be checked systematically and tested in many products. Standard- ized software offer similar benefits, compared to software developed individually from scratch. Software product lines offer a compromise, in that different product are constructed from standardized parts. Though not every combination is used by millions of customers, parts can be checked in isolation to some degree, and parts are reused and tested in multiple products. parts that are used frequently lead to more stable, lean, and reliable code. </a:t>
            </a:r>
            <a:r>
              <a:rPr b="1" lang="sv-SE" sz="1000">
                <a:solidFill>
                  <a:srgbClr val="131413"/>
                </a:solidFill>
                <a:latin typeface="Arial"/>
                <a:ea typeface="Arial"/>
                <a:cs typeface="Arial"/>
                <a:sym typeface="Arial"/>
              </a:rPr>
              <a:t>Time to market</a:t>
            </a:r>
            <a:r>
              <a:rPr lang="sv-SE" sz="1000">
                <a:solidFill>
                  <a:srgbClr val="131413"/>
                </a:solidFill>
                <a:latin typeface="Arial"/>
                <a:ea typeface="Arial"/>
                <a:cs typeface="Arial"/>
                <a:sym typeface="Arial"/>
              </a:rPr>
              <a:t>. While standard software is readily available, handcrafted software products require significant costs and, more importantly, time, before they can be released. If a customer selects only from predefined configuration options (that map to existing parts), you can quickly produce the requested software by assembling the existing, corresponding parts. Even if a customer requests functionality that has not been prepared, building a new product on top of existing well-designed, reusable parts is much faster than developing it entirely from scratch. A well-designed platform that can be extended for new products promises the possibility to quickly </a:t>
            </a:r>
            <a:r>
              <a:rPr i="1" lang="sv-SE" sz="1000">
                <a:solidFill>
                  <a:srgbClr val="131413"/>
                </a:solidFill>
                <a:latin typeface="Arial"/>
                <a:ea typeface="Arial"/>
                <a:cs typeface="Arial"/>
                <a:sym typeface="Arial"/>
              </a:rPr>
              <a:t>react to market changes</a:t>
            </a:r>
            <a:r>
              <a:rPr lang="sv-SE" sz="1000">
                <a:solidFill>
                  <a:srgbClr val="131413"/>
                </a:solidFill>
                <a:latin typeface="Arial"/>
                <a:ea typeface="Arial"/>
                <a:cs typeface="Arial"/>
                <a:sym typeface="Arial"/>
              </a:rPr>
              <a:t>, more so than standardized software or individual development could. </a:t>
            </a:r>
            <a:endParaRPr sz="1000">
              <a:solidFill>
                <a:srgbClr val="131413"/>
              </a:solidFill>
              <a:latin typeface="Arial"/>
              <a:ea typeface="Arial"/>
              <a:cs typeface="Arial"/>
              <a:sym typeface="Arial"/>
            </a:endParaRPr>
          </a:p>
        </p:txBody>
      </p:sp>
      <p:sp>
        <p:nvSpPr>
          <p:cNvPr id="657" name="Google Shape;657;g940c50d2d3_1_4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40c50d2d3_1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40c50d2d3_1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Product Lines have grown more and more common in modern systems, and many modern systems use similar approaches to manage configuration, complexity, and variability. These approaches have led to success. We’ll look at more case examples this study period. I mentioned a couple earlier, like Cummins, Linux, Android, Eclipse, and so on. Many companies employ product lines. Some well known examples include (go over list)</a:t>
            </a:r>
            <a:endParaRPr/>
          </a:p>
        </p:txBody>
      </p:sp>
      <p:sp>
        <p:nvSpPr>
          <p:cNvPr id="665" name="Google Shape;665;g940c50d2d3_1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940c50d2d3_1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940c50d2d3_1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little more concretely, we can look at </a:t>
            </a:r>
            <a:r>
              <a:rPr lang="sv-SE" sz="1000">
                <a:solidFill>
                  <a:srgbClr val="131413"/>
                </a:solidFill>
                <a:latin typeface="Arial"/>
                <a:ea typeface="Arial"/>
                <a:cs typeface="Arial"/>
                <a:sym typeface="Arial"/>
              </a:rPr>
              <a:t>Hewlett Packard , which pursues a product-line approach to develop printer firmware. It consists of over 2000 features supporting hundreds of print- ers. Moving to a product-line approach, products could be produced using 1/4 of the staff, in 1/3 of the time, and with 1/25 the number of bugs of earlier products. </a:t>
            </a:r>
            <a:endParaRPr sz="1000">
              <a:solidFill>
                <a:srgbClr val="131413"/>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sv-SE"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676" name="Google Shape;676;g940c50d2d3_1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940c50d2d3_0_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940c50d2d3_0_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(read)</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940c50d2d3_0_2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940c50d2d3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40c50d2d3_0_3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40c50d2d3_0_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sz="1100">
                <a:latin typeface="Arial"/>
                <a:ea typeface="Arial"/>
                <a:cs typeface="Arial"/>
                <a:sym typeface="Arial"/>
              </a:rPr>
              <a:t>All of these domains boast software systems of unprecedented complexity, many of which are long-living and exist in many different variants. </a:t>
            </a:r>
            <a:r>
              <a:rPr lang="sv-SE">
                <a:solidFill>
                  <a:srgbClr val="222222"/>
                </a:solidFill>
                <a:highlight>
                  <a:srgbClr val="FFFFFF"/>
                </a:highlight>
              </a:rPr>
              <a:t>However, growth in scope means growth in the size and complexity of the code base. (1-2). If not more - it came out last year that Facebook’s iOS app had 18000 classes. Now, this is a bit more than usual, and partially the result of automated code generation. However -  hundreds is common. Keeps growing. (3) and extend that code, we want to run it on many different hardware platforms and in many different apps, or different version of the same app, with only minor adaptations. We want these systems to last for years to come.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40c50d2d3_0_3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40c50d2d3_0_3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Ultimately, this growth is good - we can do incredible things with software that were impossible before. But it comes at a cost, and there are some growing pains. No person can understand an entire million-line codebase.Classes organize code, but how can you find the right clases when there are thousands? It’s hard to plan for all circumstances, like new pieces of hardware, or new interfaces, new access methods, new variants of your codebase. This (4) </a:t>
            </a:r>
            <a:endParaRPr/>
          </a:p>
          <a:p>
            <a:pPr indent="0" lvl="0" marL="0" rtl="0" algn="l">
              <a:spcBef>
                <a:spcPts val="0"/>
              </a:spcBef>
              <a:spcAft>
                <a:spcPts val="0"/>
              </a:spcAft>
              <a:buNone/>
            </a:pPr>
            <a:r>
              <a:rPr lang="sv-SE"/>
              <a:t>Only 16.1% of projects delivered on time and within budget, with all planned features complete as specified. 31.1% of projects are cancelled before delivery. Delivered projects may be slow, insecure, missing features, have duplicate code, go down often, et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40c50d2d3_0_3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40c50d2d3_0_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sv-SE">
                <a:solidFill>
                  <a:srgbClr val="222222"/>
                </a:solidFill>
                <a:highlight>
                  <a:srgbClr val="FFFFFF"/>
                </a:highlight>
              </a:rPr>
              <a:t>So, the key to delivering robust software is through a thorough design and verification process  (2-4). This course is about taming that complexity. (last point), highly configurable families of systems built around commons, modularized features. </a:t>
            </a:r>
            <a:r>
              <a:rPr lang="sv-SE" sz="1100">
                <a:latin typeface="Arial"/>
                <a:ea typeface="Arial"/>
                <a:cs typeface="Arial"/>
                <a:sym typeface="Arial"/>
              </a:rPr>
              <a:t>Dedicated planning, modeling, design, realization, and advanced analysis are needed to deliver these systems in a safe, robust, and secure manner. </a:t>
            </a:r>
            <a:endParaRPr>
              <a:solidFill>
                <a:srgbClr val="222222"/>
              </a:solidFill>
              <a:highlight>
                <a:srgbClr val="FFFFFF"/>
              </a:highlight>
            </a:endParaRPr>
          </a:p>
          <a:p>
            <a:pPr indent="0" lvl="0" marL="0" rtl="0" algn="l">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2"/>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73" name="Google Shape;73;p12"/>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74" name="Google Shape;74;p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12"/>
          <p:cNvSpPr txBox="1"/>
          <p:nvPr>
            <p:ph idx="1" type="body"/>
          </p:nvPr>
        </p:nvSpPr>
        <p:spPr>
          <a:xfrm>
            <a:off x="457200"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6" name="Google Shape;76;p12"/>
          <p:cNvSpPr txBox="1"/>
          <p:nvPr>
            <p:ph idx="2" type="body"/>
          </p:nvPr>
        </p:nvSpPr>
        <p:spPr>
          <a:xfrm>
            <a:off x="4692274" y="1200150"/>
            <a:ext cx="39945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2"/>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0"/>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5" name="Google Shape;65;p10"/>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6" name="Google Shape;66;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0"/>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9" name="Shape 69"/>
        <p:cNvGrpSpPr/>
        <p:nvPr/>
      </p:nvGrpSpPr>
      <p:grpSpPr>
        <a:xfrm>
          <a:off x="0" y="0"/>
          <a:ext cx="0" cy="0"/>
          <a:chOff x="0" y="0"/>
          <a:chExt cx="0" cy="0"/>
        </a:xfrm>
      </p:grpSpPr>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5.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9.jpg"/><Relationship Id="rId5" Type="http://schemas.openxmlformats.org/officeDocument/2006/relationships/image" Target="../media/image16.jpg"/><Relationship Id="rId6" Type="http://schemas.openxmlformats.org/officeDocument/2006/relationships/image" Target="../media/image25.pn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mailto:ggay@chalmers.se" TargetMode="External"/><Relationship Id="rId4" Type="http://schemas.openxmlformats.org/officeDocument/2006/relationships/hyperlink" Target="mailto:jobara@chalmers.se" TargetMode="External"/><Relationship Id="rId10" Type="http://schemas.openxmlformats.org/officeDocument/2006/relationships/hyperlink" Target="mailto:bergert@chalmers.se" TargetMode="External"/><Relationship Id="rId9" Type="http://schemas.openxmlformats.org/officeDocument/2006/relationships/hyperlink" Target="mailto:niklas.broberg@chalmers.se" TargetMode="External"/><Relationship Id="rId5" Type="http://schemas.openxmlformats.org/officeDocument/2006/relationships/hyperlink" Target="mailto:muka@chalmers.se" TargetMode="External"/><Relationship Id="rId6" Type="http://schemas.openxmlformats.org/officeDocument/2006/relationships/hyperlink" Target="mailto:mazenm@chalmers.se" TargetMode="External"/><Relationship Id="rId7" Type="http://schemas.openxmlformats.org/officeDocument/2006/relationships/hyperlink" Target="mailto:wardah@chalmers.se" TargetMode="External"/><Relationship Id="rId8" Type="http://schemas.openxmlformats.org/officeDocument/2006/relationships/hyperlink" Target="mailto:gsergio@chalmers.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mailto:ggay@chalmers.se" TargetMode="Externa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chalmers.instructure.com/courses/10761" TargetMode="External"/><Relationship Id="rId4" Type="http://schemas.openxmlformats.org/officeDocument/2006/relationships/hyperlink" Target="https://greg4cr.github.io/courses/fall20tda59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jpg"/><Relationship Id="rId4" Type="http://schemas.openxmlformats.org/officeDocument/2006/relationships/image" Target="../media/image7.jpg"/><Relationship Id="rId5" Type="http://schemas.openxmlformats.org/officeDocument/2006/relationships/hyperlink" Target="https://ix.cs.uoregon.edu/~michal/book/free.php" TargetMode="External"/><Relationship Id="rId6" Type="http://schemas.openxmlformats.org/officeDocument/2006/relationships/image" Target="../media/image12.jpg"/><Relationship Id="rId7"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hyperlink" Target="https://robocode.sourceforge.io/" TargetMode="External"/><Relationship Id="rId5" Type="http://schemas.openxmlformats.org/officeDocument/2006/relationships/hyperlink" Target="https://robowiki.net/wiki/Main_Page" TargetMode="External"/><Relationship Id="rId6" Type="http://schemas.openxmlformats.org/officeDocument/2006/relationships/image" Target="../media/image33.png"/><Relationship Id="rId7"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mailto:ggay@chalmers.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gif"/><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24.jp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3.png"/><Relationship Id="rId7" Type="http://schemas.openxmlformats.org/officeDocument/2006/relationships/image" Target="../media/image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42.png"/><Relationship Id="rId11" Type="http://schemas.openxmlformats.org/officeDocument/2006/relationships/image" Target="../media/image50.png"/><Relationship Id="rId10" Type="http://schemas.openxmlformats.org/officeDocument/2006/relationships/image" Target="../media/image46.png"/><Relationship Id="rId12" Type="http://schemas.openxmlformats.org/officeDocument/2006/relationships/image" Target="../media/image58.png"/><Relationship Id="rId9" Type="http://schemas.openxmlformats.org/officeDocument/2006/relationships/image" Target="../media/image51.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0.jpg"/><Relationship Id="rId4" Type="http://schemas.openxmlformats.org/officeDocument/2006/relationships/image" Target="../media/image69.jpg"/><Relationship Id="rId5" Type="http://schemas.openxmlformats.org/officeDocument/2006/relationships/image" Target="../media/image66.jpg"/><Relationship Id="rId6" Type="http://schemas.openxmlformats.org/officeDocument/2006/relationships/image" Target="../media/image62.jpg"/><Relationship Id="rId7"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1.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8.jpg"/><Relationship Id="rId4" Type="http://schemas.openxmlformats.org/officeDocument/2006/relationships/image" Target="../media/image5.jpg"/><Relationship Id="rId5"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2.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splc.net/fame.html" TargetMode="Externa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7.jpg"/><Relationship Id="rId4" Type="http://schemas.openxmlformats.org/officeDocument/2006/relationships/image" Target="../media/image65.png"/><Relationship Id="rId5" Type="http://schemas.openxmlformats.org/officeDocument/2006/relationships/image" Target="../media/image6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mailto:ggay@chalmers.s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1:</a:t>
            </a:r>
            <a:r>
              <a:rPr lang="sv-SE" sz="3600"/>
              <a:t> </a:t>
            </a:r>
            <a:r>
              <a:rPr lang="sv-SE" sz="3000"/>
              <a:t>Complexity and Software Product Lines</a:t>
            </a:r>
            <a:endParaRPr/>
          </a:p>
        </p:txBody>
      </p:sp>
      <p:sp>
        <p:nvSpPr>
          <p:cNvPr id="86" name="Google Shape;86;p15"/>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a:t>
            </a:r>
            <a:r>
              <a:rPr lang="sv-SE"/>
              <a:t> Gay</a:t>
            </a:r>
            <a:endParaRPr/>
          </a:p>
          <a:p>
            <a:pPr indent="0" lvl="0" marL="0" rtl="0" algn="l">
              <a:spcBef>
                <a:spcPts val="0"/>
              </a:spcBef>
              <a:spcAft>
                <a:spcPts val="0"/>
              </a:spcAft>
              <a:buClr>
                <a:schemeClr val="lt1"/>
              </a:buClr>
              <a:buSzPts val="1800"/>
              <a:buFont typeface="Arial"/>
              <a:buNone/>
            </a:pPr>
            <a:r>
              <a:rPr lang="sv-SE"/>
              <a:t>(Portions of the slides by Thorsten Berger)</a:t>
            </a:r>
            <a:endParaRPr/>
          </a:p>
          <a:p>
            <a:pPr indent="0" lvl="0" marL="0" rtl="0" algn="l">
              <a:spcBef>
                <a:spcPts val="0"/>
              </a:spcBef>
              <a:spcAft>
                <a:spcPts val="0"/>
              </a:spcAft>
              <a:buClr>
                <a:schemeClr val="lt1"/>
              </a:buClr>
              <a:buSzPts val="1800"/>
              <a:buFont typeface="Arial"/>
              <a:buNone/>
            </a:pPr>
            <a:r>
              <a:rPr lang="sv-SE"/>
              <a:t>TDA/DIT 594 - November 3,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idx="10" type="dt"/>
          </p:nvPr>
        </p:nvSpPr>
        <p:spPr>
          <a:xfrm>
            <a:off x="468890" y="4935625"/>
            <a:ext cx="2133600" cy="207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154" name="Google Shape;154;p24"/>
          <p:cNvSpPr txBox="1"/>
          <p:nvPr>
            <p:ph idx="11" type="ftr"/>
          </p:nvPr>
        </p:nvSpPr>
        <p:spPr>
          <a:xfrm>
            <a:off x="3124200" y="4935625"/>
            <a:ext cx="2895600" cy="2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155" name="Google Shape;155;p24"/>
          <p:cNvSpPr txBox="1"/>
          <p:nvPr>
            <p:ph idx="12" type="sldNum"/>
          </p:nvPr>
        </p:nvSpPr>
        <p:spPr>
          <a:xfrm>
            <a:off x="6553200" y="4935625"/>
            <a:ext cx="2133600" cy="207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6" name="Google Shape;156;p24"/>
          <p:cNvSpPr txBox="1"/>
          <p:nvPr>
            <p:ph type="title"/>
          </p:nvPr>
        </p:nvSpPr>
        <p:spPr>
          <a:xfrm>
            <a:off x="468890" y="614003"/>
            <a:ext cx="8217900" cy="6684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157" name="Google Shape;157;p24"/>
          <p:cNvSpPr txBox="1"/>
          <p:nvPr>
            <p:ph idx="1" type="body"/>
          </p:nvPr>
        </p:nvSpPr>
        <p:spPr>
          <a:xfrm>
            <a:off x="468890" y="1282390"/>
            <a:ext cx="8217900" cy="34803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sv-SE"/>
              <a:t>Introduce TDA/DIT 594 - Software Engineering Principles for Complex Systems</a:t>
            </a:r>
            <a:endParaRPr/>
          </a:p>
          <a:p>
            <a:pPr indent="-342900" lvl="0" marL="457200" rtl="0" algn="l">
              <a:spcBef>
                <a:spcPts val="1000"/>
              </a:spcBef>
              <a:spcAft>
                <a:spcPts val="0"/>
              </a:spcAft>
              <a:buSzPts val="1800"/>
              <a:buChar char="●"/>
            </a:pPr>
            <a:r>
              <a:rPr lang="sv-SE" sz="1800"/>
              <a:t>AKA: What the heck is going on?</a:t>
            </a:r>
            <a:endParaRPr sz="1800"/>
          </a:p>
          <a:p>
            <a:pPr indent="-342900" lvl="0" marL="457200" rtl="0" algn="l">
              <a:spcBef>
                <a:spcPts val="1000"/>
              </a:spcBef>
              <a:spcAft>
                <a:spcPts val="0"/>
              </a:spcAft>
              <a:buSzPts val="1800"/>
              <a:buChar char="●"/>
            </a:pPr>
            <a:r>
              <a:rPr lang="sv-SE" sz="1800"/>
              <a:t>Go over syllabus</a:t>
            </a:r>
            <a:endParaRPr sz="1800"/>
          </a:p>
          <a:p>
            <a:pPr indent="-342900" lvl="0" marL="457200" rtl="0" algn="l">
              <a:spcBef>
                <a:spcPts val="1000"/>
              </a:spcBef>
              <a:spcAft>
                <a:spcPts val="0"/>
              </a:spcAft>
              <a:buSzPts val="1800"/>
              <a:buChar char="●"/>
            </a:pPr>
            <a:r>
              <a:rPr lang="sv-SE" sz="1800"/>
              <a:t>Clarify course expectations</a:t>
            </a:r>
            <a:endParaRPr sz="1800"/>
          </a:p>
          <a:p>
            <a:pPr indent="-342900" lvl="0" marL="457200" rtl="0" algn="l">
              <a:spcBef>
                <a:spcPts val="1000"/>
              </a:spcBef>
              <a:spcAft>
                <a:spcPts val="0"/>
              </a:spcAft>
              <a:buSzPts val="1800"/>
              <a:buChar char="●"/>
            </a:pPr>
            <a:r>
              <a:rPr lang="sv-SE" sz="1800"/>
              <a:t>Assignments/grading</a:t>
            </a:r>
            <a:endParaRPr sz="1800"/>
          </a:p>
          <a:p>
            <a:pPr indent="-342900" lvl="0" marL="457200" rtl="0" algn="l">
              <a:spcBef>
                <a:spcPts val="1000"/>
              </a:spcBef>
              <a:spcAft>
                <a:spcPts val="0"/>
              </a:spcAft>
              <a:buSzPts val="1800"/>
              <a:buChar char="●"/>
            </a:pPr>
            <a:r>
              <a:rPr lang="sv-SE" sz="1800"/>
              <a:t>Answer any questions</a:t>
            </a:r>
            <a:endParaRPr sz="1800"/>
          </a:p>
          <a:p>
            <a:pPr indent="-342900" lvl="0" marL="457200" rtl="0" algn="l">
              <a:spcBef>
                <a:spcPts val="1000"/>
              </a:spcBef>
              <a:spcAft>
                <a:spcPts val="0"/>
              </a:spcAft>
              <a:buSzPts val="1800"/>
              <a:buChar char="●"/>
            </a:pPr>
            <a:r>
              <a:rPr lang="sv-SE" sz="1800"/>
              <a:t>Discuss software complexity</a:t>
            </a:r>
            <a:endParaRPr sz="1800"/>
          </a:p>
          <a:p>
            <a:pPr indent="-342900" lvl="0" marL="457200" rtl="0" algn="l">
              <a:spcBef>
                <a:spcPts val="1000"/>
              </a:spcBef>
              <a:spcAft>
                <a:spcPts val="0"/>
              </a:spcAft>
              <a:buSzPts val="1800"/>
              <a:buChar char="●"/>
            </a:pPr>
            <a:r>
              <a:rPr lang="sv-SE" sz="1800"/>
              <a:t>Introduce the concept of software product lines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4" name="Google Shape;164;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2600"/>
              <a:t>TDA/DIT 594 - </a:t>
            </a:r>
            <a:r>
              <a:rPr lang="sv-SE" sz="2600"/>
              <a:t>SE Principles for Complex Systems</a:t>
            </a:r>
            <a:endParaRPr sz="2600"/>
          </a:p>
        </p:txBody>
      </p:sp>
      <p:pic>
        <p:nvPicPr>
          <p:cNvPr id="165" name="Google Shape;165;p25"/>
          <p:cNvPicPr preferRelativeResize="0"/>
          <p:nvPr/>
        </p:nvPicPr>
        <p:blipFill>
          <a:blip r:embed="rId3">
            <a:alphaModFix/>
          </a:blip>
          <a:stretch>
            <a:fillRect/>
          </a:stretch>
        </p:blipFill>
        <p:spPr>
          <a:xfrm>
            <a:off x="1901350" y="1156553"/>
            <a:ext cx="4965904" cy="35562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2" name="Google Shape;172;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Complex???????????</a:t>
            </a:r>
            <a:endParaRPr/>
          </a:p>
        </p:txBody>
      </p:sp>
      <p:sp>
        <p:nvSpPr>
          <p:cNvPr id="173" name="Google Shape;173;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a:t>
            </a:r>
            <a:endParaRPr b="1"/>
          </a:p>
          <a:p>
            <a:pPr indent="-368300" lvl="1" marL="914400" rtl="0" algn="l">
              <a:spcBef>
                <a:spcPts val="500"/>
              </a:spcBef>
              <a:spcAft>
                <a:spcPts val="0"/>
              </a:spcAft>
              <a:buSzPts val="2200"/>
              <a:buChar char="•"/>
            </a:pPr>
            <a:r>
              <a:rPr lang="sv-SE"/>
              <a:t>The ability to change and customize software to deliver </a:t>
            </a:r>
            <a:r>
              <a:rPr b="1" lang="sv-SE"/>
              <a:t>variants </a:t>
            </a:r>
            <a:r>
              <a:rPr lang="sv-SE"/>
              <a:t>to new users.</a:t>
            </a:r>
            <a:endParaRPr/>
          </a:p>
          <a:p>
            <a:pPr indent="-368300" lvl="1" marL="914400" rtl="0" algn="l">
              <a:spcBef>
                <a:spcPts val="500"/>
              </a:spcBef>
              <a:spcAft>
                <a:spcPts val="0"/>
              </a:spcAft>
              <a:buSzPts val="2200"/>
              <a:buChar char="•"/>
            </a:pPr>
            <a:r>
              <a:rPr lang="sv-SE"/>
              <a:t>Requires</a:t>
            </a:r>
            <a:r>
              <a:rPr lang="sv-SE"/>
              <a:t> designing code </a:t>
            </a:r>
            <a:r>
              <a:rPr b="1" lang="sv-SE"/>
              <a:t>to be reused</a:t>
            </a:r>
            <a:r>
              <a:rPr lang="sv-SE"/>
              <a:t> and to </a:t>
            </a:r>
            <a:r>
              <a:rPr b="1" lang="sv-SE"/>
              <a:t>work with reused code</a:t>
            </a:r>
            <a:r>
              <a:rPr lang="sv-SE"/>
              <a:t>.</a:t>
            </a:r>
            <a:endParaRPr/>
          </a:p>
          <a:p>
            <a:pPr indent="-393700" lvl="0" marL="457200" rtl="0" algn="l">
              <a:spcBef>
                <a:spcPts val="1000"/>
              </a:spcBef>
              <a:spcAft>
                <a:spcPts val="0"/>
              </a:spcAft>
              <a:buSzPts val="2600"/>
              <a:buChar char="•"/>
            </a:pPr>
            <a:r>
              <a:rPr b="1" lang="sv-SE"/>
              <a:t>Changeability and Maintainability</a:t>
            </a:r>
            <a:endParaRPr b="1"/>
          </a:p>
          <a:p>
            <a:pPr indent="-368300" lvl="1" marL="914400" rtl="0" algn="l">
              <a:spcBef>
                <a:spcPts val="500"/>
              </a:spcBef>
              <a:spcAft>
                <a:spcPts val="0"/>
              </a:spcAft>
              <a:buSzPts val="2200"/>
              <a:buChar char="•"/>
            </a:pPr>
            <a:r>
              <a:rPr lang="sv-SE"/>
              <a:t>The ability to </a:t>
            </a:r>
            <a:r>
              <a:rPr b="1" lang="sv-SE"/>
              <a:t>add new features and options</a:t>
            </a:r>
            <a:r>
              <a:rPr lang="sv-SE"/>
              <a:t> while ensuring that </a:t>
            </a:r>
            <a:r>
              <a:rPr b="1" lang="sv-SE"/>
              <a:t>existing code still works</a:t>
            </a:r>
            <a:r>
              <a:rPr lang="sv-SE"/>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0" name="Google Shape;180;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a:t>
            </a:r>
            <a:endParaRPr/>
          </a:p>
        </p:txBody>
      </p:sp>
      <p:sp>
        <p:nvSpPr>
          <p:cNvPr id="181" name="Google Shape;181;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Highly configurable families of systems.</a:t>
            </a:r>
            <a:endParaRPr/>
          </a:p>
          <a:p>
            <a:pPr indent="-393700" lvl="0" marL="457200" rtl="0" algn="l">
              <a:spcBef>
                <a:spcPts val="1000"/>
              </a:spcBef>
              <a:spcAft>
                <a:spcPts val="0"/>
              </a:spcAft>
              <a:buSzPts val="2600"/>
              <a:buChar char="•"/>
            </a:pPr>
            <a:r>
              <a:rPr lang="sv-SE"/>
              <a:t>Built around common, modularized features.</a:t>
            </a:r>
            <a:endParaRPr/>
          </a:p>
          <a:p>
            <a:pPr indent="-368300" lvl="1" marL="914400" rtl="0" algn="l">
              <a:spcBef>
                <a:spcPts val="500"/>
              </a:spcBef>
              <a:spcAft>
                <a:spcPts val="0"/>
              </a:spcAft>
              <a:buSzPts val="2200"/>
              <a:buChar char="•"/>
            </a:pPr>
            <a:r>
              <a:rPr lang="sv-SE"/>
              <a:t>Common set of core assets.</a:t>
            </a:r>
            <a:endParaRPr/>
          </a:p>
          <a:p>
            <a:pPr indent="-393700" lvl="0" marL="457200" rtl="0" algn="l">
              <a:spcBef>
                <a:spcPts val="1000"/>
              </a:spcBef>
              <a:spcAft>
                <a:spcPts val="0"/>
              </a:spcAft>
              <a:buSzPts val="2600"/>
              <a:buChar char="•"/>
            </a:pPr>
            <a:r>
              <a:rPr lang="sv-SE"/>
              <a:t>Allows efficient development, customization. </a:t>
            </a:r>
            <a:endParaRPr/>
          </a:p>
          <a:p>
            <a:pPr indent="-393700" lvl="0" marL="457200" rtl="0" algn="l">
              <a:spcBef>
                <a:spcPts val="1000"/>
              </a:spcBef>
              <a:spcAft>
                <a:spcPts val="0"/>
              </a:spcAft>
              <a:buSzPts val="2600"/>
              <a:buChar char="•"/>
            </a:pPr>
            <a:r>
              <a:rPr lang="sv-SE"/>
              <a:t>Examples: </a:t>
            </a:r>
            <a:endParaRPr/>
          </a:p>
        </p:txBody>
      </p:sp>
      <p:pic>
        <p:nvPicPr>
          <p:cNvPr id="182" name="Google Shape;182;p27"/>
          <p:cNvPicPr preferRelativeResize="0"/>
          <p:nvPr/>
        </p:nvPicPr>
        <p:blipFill>
          <a:blip r:embed="rId3">
            <a:alphaModFix/>
          </a:blip>
          <a:stretch>
            <a:fillRect/>
          </a:stretch>
        </p:blipFill>
        <p:spPr>
          <a:xfrm>
            <a:off x="2097450" y="3770900"/>
            <a:ext cx="1785249" cy="991800"/>
          </a:xfrm>
          <a:prstGeom prst="rect">
            <a:avLst/>
          </a:prstGeom>
          <a:noFill/>
          <a:ln>
            <a:noFill/>
          </a:ln>
        </p:spPr>
      </p:pic>
      <p:pic>
        <p:nvPicPr>
          <p:cNvPr id="183" name="Google Shape;183;p27"/>
          <p:cNvPicPr preferRelativeResize="0"/>
          <p:nvPr/>
        </p:nvPicPr>
        <p:blipFill>
          <a:blip r:embed="rId4">
            <a:alphaModFix/>
          </a:blip>
          <a:stretch>
            <a:fillRect/>
          </a:stretch>
        </p:blipFill>
        <p:spPr>
          <a:xfrm>
            <a:off x="823725" y="3629938"/>
            <a:ext cx="1273724" cy="1273724"/>
          </a:xfrm>
          <a:prstGeom prst="rect">
            <a:avLst/>
          </a:prstGeom>
          <a:noFill/>
          <a:ln>
            <a:noFill/>
          </a:ln>
        </p:spPr>
      </p:pic>
      <p:pic>
        <p:nvPicPr>
          <p:cNvPr id="184" name="Google Shape;184;p27"/>
          <p:cNvPicPr preferRelativeResize="0"/>
          <p:nvPr/>
        </p:nvPicPr>
        <p:blipFill>
          <a:blip r:embed="rId5">
            <a:alphaModFix/>
          </a:blip>
          <a:stretch>
            <a:fillRect/>
          </a:stretch>
        </p:blipFill>
        <p:spPr>
          <a:xfrm>
            <a:off x="3935138" y="3642469"/>
            <a:ext cx="1273725" cy="1212581"/>
          </a:xfrm>
          <a:prstGeom prst="rect">
            <a:avLst/>
          </a:prstGeom>
          <a:noFill/>
          <a:ln>
            <a:noFill/>
          </a:ln>
        </p:spPr>
      </p:pic>
      <p:pic>
        <p:nvPicPr>
          <p:cNvPr id="185" name="Google Shape;185;p27"/>
          <p:cNvPicPr preferRelativeResize="0"/>
          <p:nvPr/>
        </p:nvPicPr>
        <p:blipFill>
          <a:blip r:embed="rId6">
            <a:alphaModFix/>
          </a:blip>
          <a:stretch>
            <a:fillRect/>
          </a:stretch>
        </p:blipFill>
        <p:spPr>
          <a:xfrm>
            <a:off x="5551724" y="3538163"/>
            <a:ext cx="1200162" cy="1421199"/>
          </a:xfrm>
          <a:prstGeom prst="rect">
            <a:avLst/>
          </a:prstGeom>
          <a:noFill/>
          <a:ln>
            <a:noFill/>
          </a:ln>
        </p:spPr>
      </p:pic>
      <p:pic>
        <p:nvPicPr>
          <p:cNvPr id="186" name="Google Shape;186;p27"/>
          <p:cNvPicPr preferRelativeResize="0"/>
          <p:nvPr/>
        </p:nvPicPr>
        <p:blipFill>
          <a:blip r:embed="rId7">
            <a:alphaModFix/>
          </a:blip>
          <a:stretch>
            <a:fillRect/>
          </a:stretch>
        </p:blipFill>
        <p:spPr>
          <a:xfrm>
            <a:off x="6909413" y="3433875"/>
            <a:ext cx="1421175" cy="142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3" name="Google Shape;193;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Software Product Lines?</a:t>
            </a:r>
            <a:endParaRPr/>
          </a:p>
        </p:txBody>
      </p:sp>
      <p:sp>
        <p:nvSpPr>
          <p:cNvPr id="194" name="Google Shape;194;p2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Designed </a:t>
            </a:r>
            <a:r>
              <a:rPr b="1" lang="sv-SE"/>
              <a:t>FOR</a:t>
            </a:r>
            <a:r>
              <a:rPr lang="sv-SE"/>
              <a:t> reuse of assets.</a:t>
            </a:r>
            <a:endParaRPr/>
          </a:p>
          <a:p>
            <a:pPr indent="-393700" lvl="0" marL="457200" rtl="0" algn="l">
              <a:spcBef>
                <a:spcPts val="1000"/>
              </a:spcBef>
              <a:spcAft>
                <a:spcPts val="0"/>
              </a:spcAft>
              <a:buSzPts val="2600"/>
              <a:buChar char="•"/>
            </a:pPr>
            <a:r>
              <a:rPr lang="sv-SE"/>
              <a:t>Designed </a:t>
            </a:r>
            <a:r>
              <a:rPr b="1" lang="sv-SE"/>
              <a:t>TO</a:t>
            </a:r>
            <a:r>
              <a:rPr lang="sv-SE"/>
              <a:t> reuse assets. </a:t>
            </a:r>
            <a:endParaRPr/>
          </a:p>
          <a:p>
            <a:pPr indent="-393700" lvl="0" marL="457200" rtl="0" algn="l">
              <a:spcBef>
                <a:spcPts val="1000"/>
              </a:spcBef>
              <a:spcAft>
                <a:spcPts val="0"/>
              </a:spcAft>
              <a:buSzPts val="2600"/>
              <a:buChar char="•"/>
            </a:pPr>
            <a:r>
              <a:rPr lang="sv-SE"/>
              <a:t>Successful SPLs are </a:t>
            </a:r>
            <a:r>
              <a:rPr b="1" lang="sv-SE"/>
              <a:t>highly configurable</a:t>
            </a:r>
            <a:r>
              <a:rPr lang="sv-SE"/>
              <a:t>, and </a:t>
            </a:r>
            <a:r>
              <a:rPr b="1" lang="sv-SE"/>
              <a:t>evolve easily </a:t>
            </a:r>
            <a:r>
              <a:rPr lang="sv-SE"/>
              <a:t>over time.</a:t>
            </a:r>
            <a:endParaRPr/>
          </a:p>
          <a:p>
            <a:pPr indent="-393700" lvl="0" marL="457200" rtl="0" algn="l">
              <a:spcBef>
                <a:spcPts val="1000"/>
              </a:spcBef>
              <a:spcAft>
                <a:spcPts val="0"/>
              </a:spcAft>
              <a:buSzPts val="2600"/>
              <a:buChar char="•"/>
            </a:pPr>
            <a:r>
              <a:rPr lang="sv-SE"/>
              <a:t>Most modern systems intend to achieve at least one of these two tasks. </a:t>
            </a:r>
            <a:r>
              <a:rPr b="1" lang="sv-SE"/>
              <a:t>SPLs achieve both.</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Learning Outcomes</a:t>
            </a:r>
            <a:endParaRPr/>
          </a:p>
        </p:txBody>
      </p:sp>
      <p:sp>
        <p:nvSpPr>
          <p:cNvPr id="200" name="Google Shape;200;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Knowledge and understanding</a:t>
            </a:r>
            <a:endParaRPr b="1"/>
          </a:p>
          <a:p>
            <a:pPr indent="-368300" lvl="0" marL="457200" rtl="0" algn="l">
              <a:spcBef>
                <a:spcPts val="1000"/>
              </a:spcBef>
              <a:spcAft>
                <a:spcPts val="0"/>
              </a:spcAft>
              <a:buSzPts val="2200"/>
              <a:buChar char="•"/>
            </a:pPr>
            <a:r>
              <a:rPr lang="sv-SE" sz="2200"/>
              <a:t>Explain the challenges of engineering complex systems</a:t>
            </a:r>
            <a:endParaRPr sz="2200"/>
          </a:p>
          <a:p>
            <a:pPr indent="-368300" lvl="0" marL="457200" rtl="0" algn="l">
              <a:spcBef>
                <a:spcPts val="1000"/>
              </a:spcBef>
              <a:spcAft>
                <a:spcPts val="0"/>
              </a:spcAft>
              <a:buSzPts val="2200"/>
              <a:buChar char="•"/>
            </a:pPr>
            <a:r>
              <a:rPr lang="sv-SE" sz="2200"/>
              <a:t>Explain industrial practice and examples of complex software systems engineering</a:t>
            </a:r>
            <a:endParaRPr sz="2200"/>
          </a:p>
          <a:p>
            <a:pPr indent="-368300" lvl="0" marL="457200" rtl="0" algn="l">
              <a:spcBef>
                <a:spcPts val="1000"/>
              </a:spcBef>
              <a:spcAft>
                <a:spcPts val="0"/>
              </a:spcAft>
              <a:buSzPts val="2200"/>
              <a:buChar char="•"/>
            </a:pPr>
            <a:r>
              <a:rPr lang="sv-SE" sz="2200"/>
              <a:t>Explain processes and concepts for engineering complex and variant-rich software systems </a:t>
            </a:r>
            <a:endParaRPr sz="2200"/>
          </a:p>
          <a:p>
            <a:pPr indent="-368300" lvl="0" marL="457200" rtl="0" algn="l">
              <a:spcBef>
                <a:spcPts val="1000"/>
              </a:spcBef>
              <a:spcAft>
                <a:spcPts val="0"/>
              </a:spcAft>
              <a:buSzPts val="2200"/>
              <a:buChar char="•"/>
            </a:pPr>
            <a:r>
              <a:rPr lang="sv-SE" sz="2200"/>
              <a:t>Explain business-, architecture-, process-, and organization-related aspects of engineering complex systems</a:t>
            </a:r>
            <a:endParaRPr sz="2200"/>
          </a:p>
          <a:p>
            <a:pPr indent="0" lvl="0" marL="0" rtl="0" algn="l">
              <a:spcBef>
                <a:spcPts val="1000"/>
              </a:spcBef>
              <a:spcAft>
                <a:spcPts val="0"/>
              </a:spcAft>
              <a:buNone/>
            </a:pPr>
            <a:r>
              <a:t/>
            </a:r>
            <a:endParaRPr sz="1000"/>
          </a:p>
        </p:txBody>
      </p:sp>
      <p:sp>
        <p:nvSpPr>
          <p:cNvPr id="201" name="Google Shape;201;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08" name="Google Shape;208;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209" name="Google Shape;209;p3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Skills and abilities</a:t>
            </a:r>
            <a:endParaRPr b="1"/>
          </a:p>
          <a:p>
            <a:pPr indent="-381000" lvl="0" marL="457200" rtl="0" algn="l">
              <a:spcBef>
                <a:spcPts val="1000"/>
              </a:spcBef>
              <a:spcAft>
                <a:spcPts val="0"/>
              </a:spcAft>
              <a:buSzPts val="2400"/>
              <a:buChar char="•"/>
            </a:pPr>
            <a:r>
              <a:rPr lang="sv-SE" sz="2400"/>
              <a:t>Model a system from different perspectives </a:t>
            </a:r>
            <a:endParaRPr sz="2400"/>
          </a:p>
          <a:p>
            <a:pPr indent="-381000" lvl="0" marL="457200" rtl="0" algn="l">
              <a:spcBef>
                <a:spcPts val="1000"/>
              </a:spcBef>
              <a:spcAft>
                <a:spcPts val="0"/>
              </a:spcAft>
              <a:buSzPts val="2400"/>
              <a:buChar char="•"/>
            </a:pPr>
            <a:r>
              <a:rPr lang="sv-SE" sz="2400"/>
              <a:t>Engineer a variant-rich system </a:t>
            </a:r>
            <a:endParaRPr sz="2400"/>
          </a:p>
          <a:p>
            <a:pPr indent="-381000" lvl="0" marL="457200" rtl="0" algn="l">
              <a:spcBef>
                <a:spcPts val="1000"/>
              </a:spcBef>
              <a:spcAft>
                <a:spcPts val="0"/>
              </a:spcAft>
              <a:buSzPts val="2400"/>
              <a:buChar char="•"/>
            </a:pPr>
            <a:r>
              <a:rPr lang="sv-SE" sz="2400"/>
              <a:t>Analyze and re-engineer a complex system </a:t>
            </a:r>
            <a:endParaRPr sz="2400"/>
          </a:p>
          <a:p>
            <a:pPr indent="-381000" lvl="0" marL="457200" rtl="0" algn="l">
              <a:spcBef>
                <a:spcPts val="1000"/>
              </a:spcBef>
              <a:spcAft>
                <a:spcPts val="0"/>
              </a:spcAft>
              <a:buSzPts val="2400"/>
              <a:buChar char="•"/>
            </a:pPr>
            <a:r>
              <a:rPr lang="sv-SE" sz="2400"/>
              <a:t>Use and reason about modularization techniques to increase cohesion and reduce coupling</a:t>
            </a:r>
            <a:endParaRPr sz="2400"/>
          </a:p>
          <a:p>
            <a:pPr indent="-381000" lvl="0" marL="457200" rtl="0" algn="l">
              <a:spcBef>
                <a:spcPts val="1000"/>
              </a:spcBef>
              <a:spcAft>
                <a:spcPts val="0"/>
              </a:spcAft>
              <a:buSzPts val="2400"/>
              <a:buChar char="•"/>
            </a:pPr>
            <a:r>
              <a:rPr lang="sv-SE" sz="2400"/>
              <a:t>Use modern component or service frameworks</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16" name="Google Shape;216;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Desired Course Outcomes</a:t>
            </a:r>
            <a:endParaRPr/>
          </a:p>
        </p:txBody>
      </p:sp>
      <p:sp>
        <p:nvSpPr>
          <p:cNvPr id="217" name="Google Shape;217;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a:t>Judgement and approach</a:t>
            </a:r>
            <a:endParaRPr b="1"/>
          </a:p>
          <a:p>
            <a:pPr indent="-381000" lvl="0" marL="457200" rtl="0" algn="l">
              <a:spcBef>
                <a:spcPts val="1000"/>
              </a:spcBef>
              <a:spcAft>
                <a:spcPts val="0"/>
              </a:spcAft>
              <a:buSzPts val="2400"/>
              <a:buChar char="•"/>
            </a:pPr>
            <a:r>
              <a:rPr lang="sv-SE" sz="2400"/>
              <a:t>Analyze existing systems and discuss possible improvements or re-engineering potential</a:t>
            </a:r>
            <a:endParaRPr sz="2400"/>
          </a:p>
          <a:p>
            <a:pPr indent="-381000" lvl="0" marL="457200" rtl="0" algn="l">
              <a:spcBef>
                <a:spcPts val="1000"/>
              </a:spcBef>
              <a:spcAft>
                <a:spcPts val="0"/>
              </a:spcAft>
              <a:buSzPts val="2400"/>
              <a:buChar char="•"/>
            </a:pPr>
            <a:r>
              <a:rPr lang="sv-SE" sz="2400"/>
              <a:t>Reason about software modularity concepts </a:t>
            </a:r>
            <a:endParaRPr sz="2400"/>
          </a:p>
          <a:p>
            <a:pPr indent="-381000" lvl="0" marL="457200" rtl="0" algn="l">
              <a:spcBef>
                <a:spcPts val="1000"/>
              </a:spcBef>
              <a:spcAft>
                <a:spcPts val="0"/>
              </a:spcAft>
              <a:buSzPts val="2400"/>
              <a:buChar char="•"/>
            </a:pPr>
            <a:r>
              <a:rPr lang="sv-SE" sz="2400"/>
              <a:t>Recognize the situations in which certain of the taught principles are appropriate</a:t>
            </a:r>
            <a:endParaRPr sz="2400"/>
          </a:p>
          <a:p>
            <a:pPr indent="-381000" lvl="0" marL="457200" rtl="0" algn="l">
              <a:spcBef>
                <a:spcPts val="1000"/>
              </a:spcBef>
              <a:spcAft>
                <a:spcPts val="0"/>
              </a:spcAft>
              <a:buSzPts val="2400"/>
              <a:buChar char="•"/>
            </a:pPr>
            <a:r>
              <a:rPr lang="sv-SE" sz="2400"/>
              <a:t>Read and analyze scientific literature</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24" name="Google Shape;224;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Teaching Team</a:t>
            </a:r>
            <a:endParaRPr/>
          </a:p>
        </p:txBody>
      </p:sp>
      <p:sp>
        <p:nvSpPr>
          <p:cNvPr id="225" name="Google Shape;225;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Lecturers</a:t>
            </a:r>
            <a:endParaRPr sz="2400"/>
          </a:p>
          <a:p>
            <a:pPr indent="-355600" lvl="1" marL="914400" rtl="0" algn="l">
              <a:spcBef>
                <a:spcPts val="0"/>
              </a:spcBef>
              <a:spcAft>
                <a:spcPts val="0"/>
              </a:spcAft>
              <a:buSzPts val="2000"/>
              <a:buChar char="•"/>
            </a:pPr>
            <a:r>
              <a:rPr lang="sv-SE" sz="2000"/>
              <a:t>Greg Gay (</a:t>
            </a:r>
            <a:r>
              <a:rPr lang="sv-SE" sz="2000" u="sng">
                <a:solidFill>
                  <a:schemeClr val="hlink"/>
                </a:solidFill>
                <a:hlinkClick r:id="rId3"/>
              </a:rPr>
              <a:t>ggay@chalmers.se</a:t>
            </a:r>
            <a:r>
              <a:rPr lang="sv-SE" sz="2000"/>
              <a:t>) </a:t>
            </a:r>
            <a:r>
              <a:rPr b="1" lang="sv-SE" sz="2000"/>
              <a:t>(Course Responsible)</a:t>
            </a:r>
            <a:endParaRPr b="1" sz="2000"/>
          </a:p>
          <a:p>
            <a:pPr indent="-355600" lvl="1" marL="914400" rtl="0" algn="l">
              <a:spcBef>
                <a:spcPts val="0"/>
              </a:spcBef>
              <a:spcAft>
                <a:spcPts val="0"/>
              </a:spcAft>
              <a:buSzPts val="2000"/>
              <a:buChar char="•"/>
            </a:pPr>
            <a:r>
              <a:rPr lang="sv-SE" sz="2000"/>
              <a:t>Sam Jobara (</a:t>
            </a:r>
            <a:r>
              <a:rPr lang="sv-SE" sz="2000" u="sng">
                <a:solidFill>
                  <a:schemeClr val="hlink"/>
                </a:solidFill>
                <a:hlinkClick r:id="rId4"/>
              </a:rPr>
              <a:t>jobara@chalmers.se</a:t>
            </a:r>
            <a:r>
              <a:rPr lang="sv-SE" sz="2000"/>
              <a:t>)</a:t>
            </a:r>
            <a:endParaRPr sz="2000"/>
          </a:p>
          <a:p>
            <a:pPr indent="-381000" lvl="0" marL="457200" rtl="0" algn="l">
              <a:spcBef>
                <a:spcPts val="0"/>
              </a:spcBef>
              <a:spcAft>
                <a:spcPts val="0"/>
              </a:spcAft>
              <a:buSzPts val="2400"/>
              <a:buChar char="•"/>
            </a:pPr>
            <a:r>
              <a:rPr lang="sv-SE" sz="2400"/>
              <a:t>Supervisors</a:t>
            </a:r>
            <a:endParaRPr sz="2400"/>
          </a:p>
          <a:p>
            <a:pPr indent="-355600" lvl="1" marL="914400" rtl="0" algn="l">
              <a:spcBef>
                <a:spcPts val="0"/>
              </a:spcBef>
              <a:spcAft>
                <a:spcPts val="0"/>
              </a:spcAft>
              <a:buSzPts val="2000"/>
              <a:buChar char="•"/>
            </a:pPr>
            <a:r>
              <a:rPr lang="sv-SE" sz="2000"/>
              <a:t>Mukelabai Mukelabai (</a:t>
            </a:r>
            <a:r>
              <a:rPr lang="sv-SE" sz="2000" u="sng">
                <a:solidFill>
                  <a:schemeClr val="hlink"/>
                </a:solidFill>
                <a:hlinkClick r:id="rId5"/>
              </a:rPr>
              <a:t>muka@chalmers.se</a:t>
            </a:r>
            <a:r>
              <a:rPr lang="sv-SE" sz="2000"/>
              <a:t>) </a:t>
            </a:r>
            <a:endParaRPr sz="2000"/>
          </a:p>
          <a:p>
            <a:pPr indent="-355600" lvl="1" marL="914400" rtl="0" algn="l">
              <a:spcBef>
                <a:spcPts val="0"/>
              </a:spcBef>
              <a:spcAft>
                <a:spcPts val="0"/>
              </a:spcAft>
              <a:buSzPts val="2000"/>
              <a:buChar char="•"/>
            </a:pPr>
            <a:r>
              <a:rPr lang="sv-SE" sz="2000"/>
              <a:t>Mazen Mohamad (</a:t>
            </a:r>
            <a:r>
              <a:rPr lang="sv-SE" sz="2000" u="sng">
                <a:solidFill>
                  <a:schemeClr val="hlink"/>
                </a:solidFill>
                <a:hlinkClick r:id="rId6"/>
              </a:rPr>
              <a:t>mazenm@chalmers.se</a:t>
            </a:r>
            <a:r>
              <a:rPr lang="sv-SE" sz="2000"/>
              <a:t>) </a:t>
            </a:r>
            <a:endParaRPr sz="2000"/>
          </a:p>
          <a:p>
            <a:pPr indent="-355600" lvl="1" marL="914400" rtl="0" algn="l">
              <a:spcBef>
                <a:spcPts val="0"/>
              </a:spcBef>
              <a:spcAft>
                <a:spcPts val="0"/>
              </a:spcAft>
              <a:buSzPts val="2000"/>
              <a:buChar char="•"/>
            </a:pPr>
            <a:r>
              <a:rPr lang="sv-SE" sz="2000"/>
              <a:t>Wardah Mahmood (</a:t>
            </a:r>
            <a:r>
              <a:rPr lang="sv-SE" sz="2000" u="sng">
                <a:solidFill>
                  <a:schemeClr val="hlink"/>
                </a:solidFill>
                <a:hlinkClick r:id="rId7"/>
              </a:rPr>
              <a:t>wardah@chalmers.se</a:t>
            </a:r>
            <a:r>
              <a:rPr lang="sv-SE" sz="2000"/>
              <a:t>) </a:t>
            </a:r>
            <a:endParaRPr sz="2000"/>
          </a:p>
          <a:p>
            <a:pPr indent="-355600" lvl="1" marL="914400" rtl="0" algn="l">
              <a:spcBef>
                <a:spcPts val="0"/>
              </a:spcBef>
              <a:spcAft>
                <a:spcPts val="0"/>
              </a:spcAft>
              <a:buSzPts val="2000"/>
              <a:buChar char="•"/>
            </a:pPr>
            <a:r>
              <a:rPr lang="sv-SE" sz="2000"/>
              <a:t>Sergio García Gonzalo (</a:t>
            </a:r>
            <a:r>
              <a:rPr lang="sv-SE" sz="2000" u="sng">
                <a:solidFill>
                  <a:schemeClr val="hlink"/>
                </a:solidFill>
                <a:hlinkClick r:id="rId8"/>
              </a:rPr>
              <a:t>gsergio@chalmers.se</a:t>
            </a:r>
            <a:r>
              <a:rPr lang="sv-SE" sz="2000"/>
              <a:t>) </a:t>
            </a:r>
            <a:endParaRPr sz="2000"/>
          </a:p>
          <a:p>
            <a:pPr indent="-381000" lvl="0" marL="457200" rtl="0" algn="l">
              <a:spcBef>
                <a:spcPts val="0"/>
              </a:spcBef>
              <a:spcAft>
                <a:spcPts val="0"/>
              </a:spcAft>
              <a:buSzPts val="2400"/>
              <a:buChar char="•"/>
            </a:pPr>
            <a:r>
              <a:rPr lang="sv-SE" sz="2400"/>
              <a:t>Other</a:t>
            </a:r>
            <a:endParaRPr sz="2400"/>
          </a:p>
          <a:p>
            <a:pPr indent="-355600" lvl="1" marL="914400" rtl="0" algn="l">
              <a:spcBef>
                <a:spcPts val="0"/>
              </a:spcBef>
              <a:spcAft>
                <a:spcPts val="0"/>
              </a:spcAft>
              <a:buSzPts val="2000"/>
              <a:buChar char="•"/>
            </a:pPr>
            <a:r>
              <a:rPr lang="sv-SE" sz="2000"/>
              <a:t>Niklas Broberg (</a:t>
            </a:r>
            <a:r>
              <a:rPr lang="sv-SE" sz="2000" u="sng">
                <a:solidFill>
                  <a:schemeClr val="hlink"/>
                </a:solidFill>
                <a:hlinkClick r:id="rId9"/>
              </a:rPr>
              <a:t>niklas.broberg@chalmers.se</a:t>
            </a:r>
            <a:r>
              <a:rPr lang="sv-SE" sz="2000"/>
              <a:t>)</a:t>
            </a:r>
            <a:endParaRPr sz="2000"/>
          </a:p>
          <a:p>
            <a:pPr indent="-355600" lvl="1" marL="914400" rtl="0" algn="l">
              <a:spcBef>
                <a:spcPts val="0"/>
              </a:spcBef>
              <a:spcAft>
                <a:spcPts val="0"/>
              </a:spcAft>
              <a:buSzPts val="2000"/>
              <a:buChar char="•"/>
            </a:pPr>
            <a:r>
              <a:rPr lang="sv-SE" sz="2000"/>
              <a:t>Thorsten Berger (</a:t>
            </a:r>
            <a:r>
              <a:rPr lang="sv-SE" sz="2000" u="sng">
                <a:solidFill>
                  <a:schemeClr val="hlink"/>
                </a:solidFill>
                <a:hlinkClick r:id="rId10"/>
              </a:rPr>
              <a:t>bergert@chalmers.se</a:t>
            </a:r>
            <a:r>
              <a:rPr lang="sv-SE" sz="2000"/>
              <a:t>) (on parental leave) </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32" name="Google Shape;232;p3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Student Representatives</a:t>
            </a:r>
            <a:endParaRPr/>
          </a:p>
        </p:txBody>
      </p:sp>
      <p:sp>
        <p:nvSpPr>
          <p:cNvPr id="233" name="Google Shape;233;p33"/>
          <p:cNvSpPr txBox="1"/>
          <p:nvPr>
            <p:ph idx="1" type="body"/>
          </p:nvPr>
        </p:nvSpPr>
        <p:spPr>
          <a:xfrm>
            <a:off x="468900" y="1282400"/>
            <a:ext cx="46455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We want 5-6 </a:t>
            </a:r>
            <a:r>
              <a:rPr lang="sv-SE"/>
              <a:t>Student Representatives</a:t>
            </a:r>
            <a:endParaRPr/>
          </a:p>
          <a:p>
            <a:pPr indent="-368300" lvl="1" marL="914400" rtl="0" algn="l">
              <a:spcBef>
                <a:spcPts val="500"/>
              </a:spcBef>
              <a:spcAft>
                <a:spcPts val="0"/>
              </a:spcAft>
              <a:buSzPts val="2200"/>
              <a:buChar char="•"/>
            </a:pPr>
            <a:r>
              <a:rPr lang="sv-SE"/>
              <a:t>Interested? </a:t>
            </a:r>
            <a:endParaRPr/>
          </a:p>
          <a:p>
            <a:pPr indent="-342900" lvl="2" marL="1371600" rtl="0" algn="l">
              <a:spcBef>
                <a:spcPts val="500"/>
              </a:spcBef>
              <a:spcAft>
                <a:spcPts val="0"/>
              </a:spcAft>
              <a:buSzPts val="1800"/>
              <a:buChar char="•"/>
            </a:pPr>
            <a:r>
              <a:rPr lang="sv-SE"/>
              <a:t>E-mail </a:t>
            </a:r>
            <a:r>
              <a:rPr lang="sv-SE" u="sng">
                <a:solidFill>
                  <a:schemeClr val="hlink"/>
                </a:solidFill>
                <a:hlinkClick r:id="rId3"/>
              </a:rPr>
              <a:t>ggay@chalmers.se</a:t>
            </a:r>
            <a:r>
              <a:rPr lang="sv-SE"/>
              <a:t> if you want to volunteer.</a:t>
            </a:r>
            <a:endParaRPr/>
          </a:p>
          <a:p>
            <a:pPr indent="-368300" lvl="1" marL="914400" rtl="0" algn="l">
              <a:spcBef>
                <a:spcPts val="500"/>
              </a:spcBef>
              <a:spcAft>
                <a:spcPts val="0"/>
              </a:spcAft>
              <a:buSzPts val="2200"/>
              <a:buChar char="•"/>
            </a:pPr>
            <a:r>
              <a:rPr lang="sv-SE"/>
              <a:t>We will pick random students if not enough volunteers.</a:t>
            </a:r>
            <a:endParaRPr/>
          </a:p>
        </p:txBody>
      </p:sp>
      <p:pic>
        <p:nvPicPr>
          <p:cNvPr id="234" name="Google Shape;234;p33"/>
          <p:cNvPicPr preferRelativeResize="0"/>
          <p:nvPr/>
        </p:nvPicPr>
        <p:blipFill>
          <a:blip r:embed="rId4">
            <a:alphaModFix/>
          </a:blip>
          <a:stretch>
            <a:fillRect/>
          </a:stretch>
        </p:blipFill>
        <p:spPr>
          <a:xfrm>
            <a:off x="5041700" y="1200000"/>
            <a:ext cx="3645099" cy="3645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3" name="Google Shape;93;p1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In the beginning</a:t>
            </a:r>
            <a:r>
              <a:rPr lang="sv-SE"/>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41" name="Google Shape;241;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Feedback! Questions!</a:t>
            </a:r>
            <a:endParaRPr/>
          </a:p>
        </p:txBody>
      </p:sp>
      <p:sp>
        <p:nvSpPr>
          <p:cNvPr id="242" name="Google Shape;242;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Ask questions in Canvas discussion forum.</a:t>
            </a:r>
            <a:endParaRPr/>
          </a:p>
          <a:p>
            <a:pPr indent="-368300" lvl="1" marL="914400" rtl="0" algn="l">
              <a:spcBef>
                <a:spcPts val="500"/>
              </a:spcBef>
              <a:spcAft>
                <a:spcPts val="0"/>
              </a:spcAft>
              <a:buSzPts val="2200"/>
              <a:buChar char="•"/>
            </a:pPr>
            <a:r>
              <a:rPr lang="sv-SE"/>
              <a:t>If private, contact teachers (about lectures), supervisors (assignments).</a:t>
            </a:r>
            <a:endParaRPr/>
          </a:p>
          <a:p>
            <a:pPr indent="-393700" lvl="0" marL="457200" rtl="0" algn="l">
              <a:spcBef>
                <a:spcPts val="1000"/>
              </a:spcBef>
              <a:spcAft>
                <a:spcPts val="0"/>
              </a:spcAft>
              <a:buSzPts val="2600"/>
              <a:buChar char="•"/>
            </a:pPr>
            <a:r>
              <a:rPr lang="sv-SE"/>
              <a:t>If highly sensitive, contact me (Greg Gay)</a:t>
            </a:r>
            <a:endParaRPr/>
          </a:p>
          <a:p>
            <a:pPr indent="-393700" lvl="0" marL="457200" rtl="0" algn="l">
              <a:spcBef>
                <a:spcPts val="1000"/>
              </a:spcBef>
              <a:spcAft>
                <a:spcPts val="0"/>
              </a:spcAft>
              <a:buSzPts val="2600"/>
              <a:buChar char="•"/>
            </a:pPr>
            <a:r>
              <a:rPr lang="sv-SE"/>
              <a:t>Course feedback should be sent to student representatives. </a:t>
            </a:r>
            <a:endParaRPr/>
          </a:p>
          <a:p>
            <a:pPr indent="-368300" lvl="1" marL="914400" rtl="0" algn="l">
              <a:spcBef>
                <a:spcPts val="500"/>
              </a:spcBef>
              <a:spcAft>
                <a:spcPts val="0"/>
              </a:spcAft>
              <a:buSzPts val="2200"/>
              <a:buChar char="•"/>
            </a:pPr>
            <a:r>
              <a:rPr lang="sv-SE"/>
              <a:t>Send feedback early and often!</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Content</a:t>
            </a:r>
            <a:endParaRPr/>
          </a:p>
        </p:txBody>
      </p:sp>
      <p:sp>
        <p:nvSpPr>
          <p:cNvPr id="248" name="Google Shape;248;p3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u="sng">
                <a:solidFill>
                  <a:schemeClr val="hlink"/>
                </a:solidFill>
                <a:hlinkClick r:id="rId3"/>
              </a:rPr>
              <a:t>https://chalmers.instructure.com/courses/10761</a:t>
            </a:r>
            <a:r>
              <a:rPr lang="sv-SE"/>
              <a:t> </a:t>
            </a:r>
            <a:endParaRPr/>
          </a:p>
          <a:p>
            <a:pPr indent="-368300" lvl="1" marL="914400" rtl="0" algn="l">
              <a:spcBef>
                <a:spcPts val="500"/>
              </a:spcBef>
              <a:spcAft>
                <a:spcPts val="0"/>
              </a:spcAft>
              <a:buSzPts val="2200"/>
              <a:buChar char="•"/>
            </a:pPr>
            <a:r>
              <a:rPr lang="sv-SE"/>
              <a:t>All lectures, files, reading goes here.</a:t>
            </a:r>
            <a:endParaRPr/>
          </a:p>
          <a:p>
            <a:pPr indent="-368300" lvl="1" marL="914400" rtl="0" algn="l">
              <a:spcBef>
                <a:spcPts val="500"/>
              </a:spcBef>
              <a:spcAft>
                <a:spcPts val="0"/>
              </a:spcAft>
              <a:buSzPts val="2200"/>
              <a:buChar char="•"/>
            </a:pPr>
            <a:r>
              <a:rPr lang="sv-SE"/>
              <a:t>Pay attention to the schedule/announcements.</a:t>
            </a:r>
            <a:endParaRPr/>
          </a:p>
          <a:p>
            <a:pPr indent="-368300" lvl="1" marL="914400" rtl="0" algn="l">
              <a:spcBef>
                <a:spcPts val="500"/>
              </a:spcBef>
              <a:spcAft>
                <a:spcPts val="0"/>
              </a:spcAft>
              <a:buSzPts val="2200"/>
              <a:buChar char="•"/>
            </a:pPr>
            <a:r>
              <a:rPr b="1" lang="sv-SE"/>
              <a:t>Do not panic if dropped from course - let us know immediately so we can fix it.</a:t>
            </a:r>
            <a:endParaRPr b="1"/>
          </a:p>
          <a:p>
            <a:pPr indent="-393700" lvl="0" marL="457200" rtl="0" algn="l">
              <a:spcBef>
                <a:spcPts val="1000"/>
              </a:spcBef>
              <a:spcAft>
                <a:spcPts val="0"/>
              </a:spcAft>
              <a:buSzPts val="2600"/>
              <a:buChar char="•"/>
            </a:pPr>
            <a:r>
              <a:rPr lang="sv-SE" u="sng">
                <a:solidFill>
                  <a:schemeClr val="hlink"/>
                </a:solidFill>
                <a:hlinkClick r:id="rId4"/>
              </a:rPr>
              <a:t>https://greg4cr.github.io/courses/fall20tda594/</a:t>
            </a:r>
            <a:r>
              <a:rPr lang="sv-SE"/>
              <a:t> </a:t>
            </a:r>
            <a:endParaRPr/>
          </a:p>
          <a:p>
            <a:pPr indent="-368300" lvl="1" marL="914400" rtl="0" algn="l">
              <a:spcBef>
                <a:spcPts val="500"/>
              </a:spcBef>
              <a:spcAft>
                <a:spcPts val="0"/>
              </a:spcAft>
              <a:buSzPts val="2200"/>
              <a:buChar char="•"/>
            </a:pPr>
            <a:r>
              <a:rPr lang="sv-SE"/>
              <a:t>Backup of Canvas page/course materials.</a:t>
            </a:r>
            <a:endParaRPr/>
          </a:p>
          <a:p>
            <a:pPr indent="-368300" lvl="1" marL="914400" rtl="0" algn="l">
              <a:spcBef>
                <a:spcPts val="500"/>
              </a:spcBef>
              <a:spcAft>
                <a:spcPts val="0"/>
              </a:spcAft>
              <a:buSzPts val="2200"/>
              <a:buChar char="•"/>
            </a:pPr>
            <a:r>
              <a:rPr lang="sv-SE"/>
              <a:t>Likely out of date, but may work if Canvas isn’t working.</a:t>
            </a:r>
            <a:endParaRPr/>
          </a:p>
          <a:p>
            <a:pPr indent="0" lvl="0" marL="0" rtl="0" algn="l">
              <a:spcBef>
                <a:spcPts val="1000"/>
              </a:spcBef>
              <a:spcAft>
                <a:spcPts val="0"/>
              </a:spcAft>
              <a:buNone/>
            </a:pPr>
            <a:r>
              <a:t/>
            </a:r>
            <a:endParaRPr/>
          </a:p>
        </p:txBody>
      </p:sp>
      <p:sp>
        <p:nvSpPr>
          <p:cNvPr id="249" name="Google Shape;249;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56" name="Google Shape;256;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Literature</a:t>
            </a:r>
            <a:endParaRPr/>
          </a:p>
        </p:txBody>
      </p:sp>
      <p:pic>
        <p:nvPicPr>
          <p:cNvPr id="257" name="Google Shape;257;p36"/>
          <p:cNvPicPr preferRelativeResize="0"/>
          <p:nvPr/>
        </p:nvPicPr>
        <p:blipFill>
          <a:blip r:embed="rId3">
            <a:alphaModFix/>
          </a:blip>
          <a:stretch>
            <a:fillRect/>
          </a:stretch>
        </p:blipFill>
        <p:spPr>
          <a:xfrm>
            <a:off x="7709050" y="505200"/>
            <a:ext cx="736300" cy="1166450"/>
          </a:xfrm>
          <a:prstGeom prst="rect">
            <a:avLst/>
          </a:prstGeom>
          <a:noFill/>
          <a:ln>
            <a:noFill/>
          </a:ln>
        </p:spPr>
      </p:pic>
      <p:pic>
        <p:nvPicPr>
          <p:cNvPr id="258" name="Google Shape;258;p36"/>
          <p:cNvPicPr preferRelativeResize="0"/>
          <p:nvPr/>
        </p:nvPicPr>
        <p:blipFill>
          <a:blip r:embed="rId4">
            <a:alphaModFix/>
          </a:blip>
          <a:stretch>
            <a:fillRect/>
          </a:stretch>
        </p:blipFill>
        <p:spPr>
          <a:xfrm>
            <a:off x="7244000" y="1671650"/>
            <a:ext cx="1666398" cy="1166450"/>
          </a:xfrm>
          <a:prstGeom prst="rect">
            <a:avLst/>
          </a:prstGeom>
          <a:noFill/>
          <a:ln>
            <a:noFill/>
          </a:ln>
        </p:spPr>
      </p:pic>
      <p:sp>
        <p:nvSpPr>
          <p:cNvPr id="259" name="Google Shape;259;p36"/>
          <p:cNvSpPr txBox="1"/>
          <p:nvPr>
            <p:ph idx="1" type="body"/>
          </p:nvPr>
        </p:nvSpPr>
        <p:spPr>
          <a:xfrm>
            <a:off x="468899" y="1282400"/>
            <a:ext cx="7096800" cy="34803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lang="sv-SE" sz="1600"/>
              <a:t>Apel, S., Batory, D., Kästner, C., &amp; Saake, G. </a:t>
            </a:r>
            <a:r>
              <a:rPr b="1" lang="sv-SE" sz="1600"/>
              <a:t>Feature-oriented software product lines.</a:t>
            </a:r>
            <a:endParaRPr b="1" sz="1600"/>
          </a:p>
          <a:p>
            <a:pPr indent="-330200" lvl="0" marL="457200" rtl="0" algn="l">
              <a:spcBef>
                <a:spcPts val="1000"/>
              </a:spcBef>
              <a:spcAft>
                <a:spcPts val="0"/>
              </a:spcAft>
              <a:buSzPts val="1600"/>
              <a:buChar char="•"/>
            </a:pPr>
            <a:r>
              <a:rPr lang="sv-SE" sz="1600"/>
              <a:t>Van der Linden, F. J., Schmid, K., &amp; Rommes, E. </a:t>
            </a:r>
            <a:r>
              <a:rPr b="1" lang="sv-SE" sz="1600"/>
              <a:t>Software product lines in action: the best industrial practice in product line engineering.</a:t>
            </a:r>
            <a:endParaRPr b="1" sz="1600"/>
          </a:p>
          <a:p>
            <a:pPr indent="-330200" lvl="0" marL="457200" rtl="0" algn="l">
              <a:spcBef>
                <a:spcPts val="1000"/>
              </a:spcBef>
              <a:spcAft>
                <a:spcPts val="0"/>
              </a:spcAft>
              <a:buSzPts val="1600"/>
              <a:buChar char="•"/>
            </a:pPr>
            <a:r>
              <a:rPr lang="sv-SE" sz="1600"/>
              <a:t>Freeman E, Robson E., Bates B., &amp; Sierra, K. </a:t>
            </a:r>
            <a:r>
              <a:rPr b="1" lang="sv-SE" sz="1600"/>
              <a:t>Head First Design Patterns.</a:t>
            </a:r>
            <a:endParaRPr sz="1600"/>
          </a:p>
          <a:p>
            <a:pPr indent="-330200" lvl="1" marL="914400" rtl="0" algn="l">
              <a:spcBef>
                <a:spcPts val="500"/>
              </a:spcBef>
              <a:spcAft>
                <a:spcPts val="0"/>
              </a:spcAft>
              <a:buSzPts val="1600"/>
              <a:buChar char="•"/>
            </a:pPr>
            <a:r>
              <a:rPr lang="sv-SE" sz="1600"/>
              <a:t>Free via Chalmers library.</a:t>
            </a:r>
            <a:endParaRPr sz="1600"/>
          </a:p>
          <a:p>
            <a:pPr indent="-330200" lvl="0" marL="457200" rtl="0" algn="l">
              <a:spcBef>
                <a:spcPts val="1000"/>
              </a:spcBef>
              <a:spcAft>
                <a:spcPts val="0"/>
              </a:spcAft>
              <a:buSzPts val="1600"/>
              <a:buChar char="•"/>
            </a:pPr>
            <a:r>
              <a:rPr lang="sv-SE" sz="1600"/>
              <a:t>Pezze M., Young M. Software Testing and Analysis: Process, Principles, and Techniques</a:t>
            </a:r>
            <a:endParaRPr sz="1600"/>
          </a:p>
          <a:p>
            <a:pPr indent="-330200" lvl="1" marL="914400" rtl="0" algn="l">
              <a:spcBef>
                <a:spcPts val="500"/>
              </a:spcBef>
              <a:spcAft>
                <a:spcPts val="0"/>
              </a:spcAft>
              <a:buSzPts val="1600"/>
              <a:buChar char="•"/>
            </a:pPr>
            <a:r>
              <a:rPr lang="sv-SE" sz="1600"/>
              <a:t>Free via </a:t>
            </a:r>
            <a:r>
              <a:rPr lang="sv-SE" sz="1600" u="sng">
                <a:solidFill>
                  <a:schemeClr val="hlink"/>
                </a:solidFill>
                <a:hlinkClick r:id="rId5"/>
              </a:rPr>
              <a:t>https://ix.cs.uoregon.edu/~michal/book/free.php</a:t>
            </a:r>
            <a:r>
              <a:rPr lang="sv-SE" sz="1600"/>
              <a:t> </a:t>
            </a:r>
            <a:endParaRPr sz="1600"/>
          </a:p>
          <a:p>
            <a:pPr indent="-330200" lvl="0" marL="457200" rtl="0" algn="l">
              <a:spcBef>
                <a:spcPts val="1000"/>
              </a:spcBef>
              <a:spcAft>
                <a:spcPts val="0"/>
              </a:spcAft>
              <a:buSzPts val="1600"/>
              <a:buChar char="•"/>
            </a:pPr>
            <a:r>
              <a:rPr lang="sv-SE" sz="1600"/>
              <a:t>Additional literature will be provided via Canvas.</a:t>
            </a:r>
            <a:endParaRPr sz="1600"/>
          </a:p>
        </p:txBody>
      </p:sp>
      <p:pic>
        <p:nvPicPr>
          <p:cNvPr id="260" name="Google Shape;260;p36"/>
          <p:cNvPicPr preferRelativeResize="0"/>
          <p:nvPr/>
        </p:nvPicPr>
        <p:blipFill>
          <a:blip r:embed="rId6">
            <a:alphaModFix/>
          </a:blip>
          <a:stretch>
            <a:fillRect/>
          </a:stretch>
        </p:blipFill>
        <p:spPr>
          <a:xfrm>
            <a:off x="7709050" y="2838100"/>
            <a:ext cx="736300" cy="852200"/>
          </a:xfrm>
          <a:prstGeom prst="rect">
            <a:avLst/>
          </a:prstGeom>
          <a:noFill/>
          <a:ln>
            <a:noFill/>
          </a:ln>
        </p:spPr>
      </p:pic>
      <p:pic>
        <p:nvPicPr>
          <p:cNvPr id="261" name="Google Shape;261;p36"/>
          <p:cNvPicPr preferRelativeResize="0"/>
          <p:nvPr/>
        </p:nvPicPr>
        <p:blipFill>
          <a:blip r:embed="rId7">
            <a:alphaModFix/>
          </a:blip>
          <a:stretch>
            <a:fillRect/>
          </a:stretch>
        </p:blipFill>
        <p:spPr>
          <a:xfrm>
            <a:off x="7709050" y="3704225"/>
            <a:ext cx="856850" cy="1058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68" name="Google Shape;268;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Course Design</a:t>
            </a:r>
            <a:endParaRPr/>
          </a:p>
        </p:txBody>
      </p:sp>
      <p:sp>
        <p:nvSpPr>
          <p:cNvPr id="269" name="Google Shape;269;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 of Instruction: English</a:t>
            </a:r>
            <a:endParaRPr/>
          </a:p>
          <a:p>
            <a:pPr indent="-393700" lvl="0" marL="457200" rtl="0" algn="l">
              <a:spcBef>
                <a:spcPts val="1000"/>
              </a:spcBef>
              <a:spcAft>
                <a:spcPts val="0"/>
              </a:spcAft>
              <a:buSzPts val="2600"/>
              <a:buChar char="•"/>
            </a:pPr>
            <a:r>
              <a:rPr lang="sv-SE"/>
              <a:t>Lectures</a:t>
            </a:r>
            <a:endParaRPr/>
          </a:p>
          <a:p>
            <a:pPr indent="-368300" lvl="1" marL="914400" rtl="0" algn="l">
              <a:spcBef>
                <a:spcPts val="500"/>
              </a:spcBef>
              <a:spcAft>
                <a:spcPts val="0"/>
              </a:spcAft>
              <a:buSzPts val="2200"/>
              <a:buChar char="•"/>
            </a:pPr>
            <a:r>
              <a:rPr lang="sv-SE"/>
              <a:t>Tuesday and Thursday, 13:15 - 15:00.</a:t>
            </a:r>
            <a:endParaRPr/>
          </a:p>
          <a:p>
            <a:pPr indent="-368300" lvl="1" marL="914400" rtl="0" algn="l">
              <a:spcBef>
                <a:spcPts val="500"/>
              </a:spcBef>
              <a:spcAft>
                <a:spcPts val="0"/>
              </a:spcAft>
              <a:buSzPts val="2200"/>
              <a:buChar char="•"/>
            </a:pPr>
            <a:r>
              <a:rPr lang="sv-SE"/>
              <a:t>Attendance is highly recommended. </a:t>
            </a:r>
            <a:endParaRPr/>
          </a:p>
          <a:p>
            <a:pPr indent="-368300" lvl="1" marL="914400" rtl="0" algn="l">
              <a:spcBef>
                <a:spcPts val="500"/>
              </a:spcBef>
              <a:spcAft>
                <a:spcPts val="0"/>
              </a:spcAft>
              <a:buSzPts val="2200"/>
              <a:buChar char="•"/>
            </a:pPr>
            <a:r>
              <a:rPr lang="sv-SE"/>
              <a:t>Online, via Zoom. </a:t>
            </a:r>
            <a:endParaRPr/>
          </a:p>
          <a:p>
            <a:pPr indent="-342900" lvl="2" marL="1371600" rtl="0" algn="l">
              <a:spcBef>
                <a:spcPts val="500"/>
              </a:spcBef>
              <a:spcAft>
                <a:spcPts val="0"/>
              </a:spcAft>
              <a:buSzPts val="1800"/>
              <a:buChar char="•"/>
            </a:pPr>
            <a:r>
              <a:rPr lang="sv-SE"/>
              <a:t>Many will be recorded, but not all.</a:t>
            </a:r>
            <a:endParaRPr/>
          </a:p>
          <a:p>
            <a:pPr indent="-393700" lvl="0" marL="457200" rtl="0" algn="l">
              <a:spcBef>
                <a:spcPts val="1000"/>
              </a:spcBef>
              <a:spcAft>
                <a:spcPts val="0"/>
              </a:spcAft>
              <a:buSzPts val="2600"/>
              <a:buChar char="•"/>
            </a:pPr>
            <a:r>
              <a:rPr lang="sv-SE"/>
              <a:t>Supervision</a:t>
            </a:r>
            <a:endParaRPr/>
          </a:p>
          <a:p>
            <a:pPr indent="-368300" lvl="1" marL="914400" rtl="0" algn="l">
              <a:spcBef>
                <a:spcPts val="500"/>
              </a:spcBef>
              <a:spcAft>
                <a:spcPts val="0"/>
              </a:spcAft>
              <a:buSzPts val="2200"/>
              <a:buChar char="•"/>
            </a:pPr>
            <a:r>
              <a:rPr lang="sv-SE"/>
              <a:t>Once per week, mandatory attendance.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76" name="Google Shape;276;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Changes Since Last Occasion</a:t>
            </a:r>
            <a:endParaRPr/>
          </a:p>
        </p:txBody>
      </p:sp>
      <p:sp>
        <p:nvSpPr>
          <p:cNvPr id="277" name="Google Shape;277;p3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Lectures topics have been revised. </a:t>
            </a:r>
            <a:endParaRPr/>
          </a:p>
          <a:p>
            <a:pPr indent="-393700" lvl="0" marL="457200" rtl="0" algn="l">
              <a:spcBef>
                <a:spcPts val="1000"/>
              </a:spcBef>
              <a:spcAft>
                <a:spcPts val="0"/>
              </a:spcAft>
              <a:buSzPts val="2600"/>
              <a:buChar char="•"/>
            </a:pPr>
            <a:r>
              <a:rPr lang="sv-SE"/>
              <a:t>Assignments have been revised.</a:t>
            </a:r>
            <a:endParaRPr/>
          </a:p>
          <a:p>
            <a:pPr indent="-368300" lvl="1" marL="914400" rtl="0" algn="l">
              <a:spcBef>
                <a:spcPts val="500"/>
              </a:spcBef>
              <a:spcAft>
                <a:spcPts val="0"/>
              </a:spcAft>
              <a:buSzPts val="2200"/>
              <a:buChar char="•"/>
            </a:pPr>
            <a:r>
              <a:rPr lang="sv-SE"/>
              <a:t>Streamlined group assignments.</a:t>
            </a:r>
            <a:endParaRPr/>
          </a:p>
          <a:p>
            <a:pPr indent="-368300" lvl="1" marL="914400" rtl="0" algn="l">
              <a:spcBef>
                <a:spcPts val="500"/>
              </a:spcBef>
              <a:spcAft>
                <a:spcPts val="0"/>
              </a:spcAft>
              <a:buSzPts val="2200"/>
              <a:buChar char="•"/>
            </a:pPr>
            <a:r>
              <a:rPr lang="sv-SE"/>
              <a:t>Assignment content has been substantially revised. </a:t>
            </a:r>
            <a:endParaRPr/>
          </a:p>
          <a:p>
            <a:pPr indent="-368300" lvl="1" marL="914400" rtl="0" algn="l">
              <a:spcBef>
                <a:spcPts val="500"/>
              </a:spcBef>
              <a:spcAft>
                <a:spcPts val="0"/>
              </a:spcAft>
              <a:buSzPts val="2200"/>
              <a:buChar char="•"/>
            </a:pPr>
            <a:r>
              <a:rPr lang="sv-SE"/>
              <a:t>Individual examination will be performed through a written assignment. No oral examination will be given.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284" name="Google Shape;284;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285" name="Google Shape;285;p39"/>
          <p:cNvSpPr txBox="1"/>
          <p:nvPr>
            <p:ph idx="1" type="body"/>
          </p:nvPr>
        </p:nvSpPr>
        <p:spPr>
          <a:xfrm>
            <a:off x="468900" y="1282400"/>
            <a:ext cx="54414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Group Project</a:t>
            </a:r>
            <a:endParaRPr/>
          </a:p>
          <a:p>
            <a:pPr indent="-368300" lvl="1" marL="914400" rtl="0" algn="l">
              <a:spcBef>
                <a:spcPts val="500"/>
              </a:spcBef>
              <a:spcAft>
                <a:spcPts val="0"/>
              </a:spcAft>
              <a:buSzPts val="2200"/>
              <a:buChar char="•"/>
            </a:pPr>
            <a:r>
              <a:rPr lang="sv-SE"/>
              <a:t>6.0 Credits, Scale: 3-5 and Fail (U)</a:t>
            </a:r>
            <a:endParaRPr/>
          </a:p>
          <a:p>
            <a:pPr indent="-368300" lvl="1" marL="914400" rtl="0" algn="l">
              <a:spcBef>
                <a:spcPts val="500"/>
              </a:spcBef>
              <a:spcAft>
                <a:spcPts val="0"/>
              </a:spcAft>
              <a:buSzPts val="2200"/>
              <a:buChar char="•"/>
            </a:pPr>
            <a:r>
              <a:rPr lang="sv-SE"/>
              <a:t>5-6 assignments</a:t>
            </a:r>
            <a:endParaRPr/>
          </a:p>
          <a:p>
            <a:pPr indent="-368300" lvl="1" marL="914400" rtl="0" algn="l">
              <a:spcBef>
                <a:spcPts val="500"/>
              </a:spcBef>
              <a:spcAft>
                <a:spcPts val="0"/>
              </a:spcAft>
              <a:buSzPts val="2200"/>
              <a:buChar char="•"/>
            </a:pPr>
            <a:r>
              <a:rPr lang="sv-SE"/>
              <a:t>Groups of 6-7 students</a:t>
            </a:r>
            <a:endParaRPr/>
          </a:p>
          <a:p>
            <a:pPr indent="-368300" lvl="1" marL="914400" rtl="0" algn="l">
              <a:spcBef>
                <a:spcPts val="500"/>
              </a:spcBef>
              <a:spcAft>
                <a:spcPts val="0"/>
              </a:spcAft>
              <a:buSzPts val="2200"/>
              <a:buChar char="•"/>
            </a:pPr>
            <a:r>
              <a:rPr lang="sv-SE"/>
              <a:t>Correspond to topics covered in the lectures</a:t>
            </a:r>
            <a:endParaRPr/>
          </a:p>
          <a:p>
            <a:pPr indent="-342900" lvl="2" marL="1371600" rtl="0" algn="l">
              <a:spcBef>
                <a:spcPts val="500"/>
              </a:spcBef>
              <a:spcAft>
                <a:spcPts val="0"/>
              </a:spcAft>
              <a:buSzPts val="1800"/>
              <a:buChar char="•"/>
            </a:pPr>
            <a:r>
              <a:rPr lang="sv-SE"/>
              <a:t>Case Studies, Domain Analysis, Modeling, Implementation, Testing of Software Product Lines.</a:t>
            </a:r>
            <a:endParaRPr/>
          </a:p>
        </p:txBody>
      </p:sp>
      <p:pic>
        <p:nvPicPr>
          <p:cNvPr id="286" name="Google Shape;286;p39"/>
          <p:cNvPicPr preferRelativeResize="0"/>
          <p:nvPr/>
        </p:nvPicPr>
        <p:blipFill>
          <a:blip r:embed="rId3">
            <a:alphaModFix/>
          </a:blip>
          <a:stretch>
            <a:fillRect/>
          </a:stretch>
        </p:blipFill>
        <p:spPr>
          <a:xfrm>
            <a:off x="5910300" y="1434800"/>
            <a:ext cx="3081298" cy="20140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93" name="Google Shape;293;p40"/>
          <p:cNvPicPr preferRelativeResize="0"/>
          <p:nvPr/>
        </p:nvPicPr>
        <p:blipFill>
          <a:blip r:embed="rId3">
            <a:alphaModFix/>
          </a:blip>
          <a:stretch>
            <a:fillRect/>
          </a:stretch>
        </p:blipFill>
        <p:spPr>
          <a:xfrm>
            <a:off x="525025" y="759373"/>
            <a:ext cx="4426425" cy="1654075"/>
          </a:xfrm>
          <a:prstGeom prst="rect">
            <a:avLst/>
          </a:prstGeom>
          <a:noFill/>
          <a:ln>
            <a:noFill/>
          </a:ln>
        </p:spPr>
      </p:pic>
      <p:sp>
        <p:nvSpPr>
          <p:cNvPr id="294" name="Google Shape;294;p40"/>
          <p:cNvSpPr txBox="1"/>
          <p:nvPr/>
        </p:nvSpPr>
        <p:spPr>
          <a:xfrm>
            <a:off x="468900" y="3870975"/>
            <a:ext cx="8217900" cy="5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SE" sz="1800">
                <a:solidFill>
                  <a:schemeClr val="dk1"/>
                </a:solidFill>
              </a:rPr>
              <a:t>For information about Robocode, see </a:t>
            </a:r>
            <a:r>
              <a:rPr lang="sv-SE" sz="1800" u="sng">
                <a:solidFill>
                  <a:srgbClr val="1155CC"/>
                </a:solidFill>
                <a:hlinkClick r:id="rId4">
                  <a:extLst>
                    <a:ext uri="{A12FA001-AC4F-418D-AE19-62706E023703}">
                      <ahyp:hlinkClr val="tx"/>
                    </a:ext>
                  </a:extLst>
                </a:hlinkClick>
              </a:rPr>
              <a:t>https://robocode.sourceforge.io/</a:t>
            </a:r>
            <a:r>
              <a:rPr lang="sv-SE" sz="1800">
                <a:solidFill>
                  <a:schemeClr val="dk1"/>
                </a:solidFill>
              </a:rPr>
              <a:t> and the RoboWiki (</a:t>
            </a:r>
            <a:r>
              <a:rPr lang="sv-SE" sz="1800" u="sng">
                <a:solidFill>
                  <a:srgbClr val="1155CC"/>
                </a:solidFill>
                <a:hlinkClick r:id="rId5">
                  <a:extLst>
                    <a:ext uri="{A12FA001-AC4F-418D-AE19-62706E023703}">
                      <ahyp:hlinkClr val="tx"/>
                    </a:ext>
                  </a:extLst>
                </a:hlinkClick>
              </a:rPr>
              <a:t>https://robowiki.net/wiki/Main_Page</a:t>
            </a:r>
            <a:r>
              <a:rPr lang="sv-SE" sz="1800">
                <a:solidFill>
                  <a:schemeClr val="dk1"/>
                </a:solidFill>
              </a:rPr>
              <a:t>).</a:t>
            </a:r>
            <a:endParaRPr sz="1800">
              <a:solidFill>
                <a:schemeClr val="dk1"/>
              </a:solidFill>
            </a:endParaRPr>
          </a:p>
          <a:p>
            <a:pPr indent="0" lvl="0" marL="0" rtl="0" algn="l">
              <a:spcBef>
                <a:spcPts val="0"/>
              </a:spcBef>
              <a:spcAft>
                <a:spcPts val="0"/>
              </a:spcAft>
              <a:buNone/>
            </a:pPr>
            <a:r>
              <a:t/>
            </a:r>
            <a:endParaRPr/>
          </a:p>
        </p:txBody>
      </p:sp>
      <p:pic>
        <p:nvPicPr>
          <p:cNvPr id="295" name="Google Shape;295;p40"/>
          <p:cNvPicPr preferRelativeResize="0"/>
          <p:nvPr/>
        </p:nvPicPr>
        <p:blipFill>
          <a:blip r:embed="rId6">
            <a:alphaModFix/>
          </a:blip>
          <a:stretch>
            <a:fillRect/>
          </a:stretch>
        </p:blipFill>
        <p:spPr>
          <a:xfrm>
            <a:off x="5134150" y="759372"/>
            <a:ext cx="3735875" cy="2866900"/>
          </a:xfrm>
          <a:prstGeom prst="rect">
            <a:avLst/>
          </a:prstGeom>
          <a:noFill/>
          <a:ln>
            <a:noFill/>
          </a:ln>
        </p:spPr>
      </p:pic>
      <p:pic>
        <p:nvPicPr>
          <p:cNvPr id="296" name="Google Shape;296;p40"/>
          <p:cNvPicPr preferRelativeResize="0"/>
          <p:nvPr/>
        </p:nvPicPr>
        <p:blipFill>
          <a:blip r:embed="rId7">
            <a:alphaModFix/>
          </a:blip>
          <a:stretch>
            <a:fillRect/>
          </a:stretch>
        </p:blipFill>
        <p:spPr>
          <a:xfrm>
            <a:off x="1598320" y="2571750"/>
            <a:ext cx="2186406" cy="1030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03" name="Google Shape;303;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Forming Groups (Assignment 0)</a:t>
            </a:r>
            <a:endParaRPr/>
          </a:p>
        </p:txBody>
      </p:sp>
      <p:sp>
        <p:nvSpPr>
          <p:cNvPr id="304" name="Google Shape;304;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You may choose your groups.</a:t>
            </a:r>
            <a:endParaRPr/>
          </a:p>
          <a:p>
            <a:pPr indent="-368300" lvl="1" marL="914400" rtl="0" algn="l">
              <a:spcBef>
                <a:spcPts val="500"/>
              </a:spcBef>
              <a:spcAft>
                <a:spcPts val="0"/>
              </a:spcAft>
              <a:buSzPts val="2200"/>
              <a:buChar char="•"/>
            </a:pPr>
            <a:r>
              <a:rPr b="1" lang="sv-SE"/>
              <a:t>6-7 people</a:t>
            </a:r>
            <a:endParaRPr b="1"/>
          </a:p>
          <a:p>
            <a:pPr indent="-393700" lvl="0" marL="457200" rtl="0" algn="l">
              <a:spcBef>
                <a:spcPts val="1000"/>
              </a:spcBef>
              <a:spcAft>
                <a:spcPts val="0"/>
              </a:spcAft>
              <a:buSzPts val="2600"/>
              <a:buChar char="•"/>
            </a:pPr>
            <a:r>
              <a:rPr lang="sv-SE"/>
              <a:t>Submit one e-mail per group to </a:t>
            </a:r>
            <a:r>
              <a:rPr lang="sv-SE" u="sng">
                <a:solidFill>
                  <a:schemeClr val="hlink"/>
                </a:solidFill>
                <a:hlinkClick r:id="rId3"/>
              </a:rPr>
              <a:t>ggay@chalmers.se</a:t>
            </a:r>
            <a:r>
              <a:rPr lang="sv-SE"/>
              <a:t> </a:t>
            </a:r>
            <a:endParaRPr/>
          </a:p>
          <a:p>
            <a:pPr indent="-368300" lvl="1" marL="914400" rtl="0" algn="l">
              <a:spcBef>
                <a:spcPts val="500"/>
              </a:spcBef>
              <a:spcAft>
                <a:spcPts val="0"/>
              </a:spcAft>
              <a:buSzPts val="2200"/>
              <a:buChar char="•"/>
            </a:pPr>
            <a:r>
              <a:rPr lang="sv-SE"/>
              <a:t>Names of all group members.</a:t>
            </a:r>
            <a:endParaRPr/>
          </a:p>
          <a:p>
            <a:pPr indent="-368300" lvl="1" marL="914400" rtl="0" algn="l">
              <a:spcBef>
                <a:spcPts val="500"/>
              </a:spcBef>
              <a:spcAft>
                <a:spcPts val="0"/>
              </a:spcAft>
              <a:buSzPts val="2200"/>
              <a:buChar char="•"/>
            </a:pPr>
            <a:r>
              <a:rPr lang="sv-SE"/>
              <a:t>If you want to be assigned to a team, e-mail me as soon as possible.</a:t>
            </a:r>
            <a:endParaRPr/>
          </a:p>
          <a:p>
            <a:pPr indent="-393700" lvl="0" marL="457200" rtl="0" algn="l">
              <a:spcBef>
                <a:spcPts val="1000"/>
              </a:spcBef>
              <a:spcAft>
                <a:spcPts val="0"/>
              </a:spcAft>
              <a:buClr>
                <a:srgbClr val="FF0000"/>
              </a:buClr>
              <a:buSzPts val="2600"/>
              <a:buChar char="•"/>
            </a:pPr>
            <a:r>
              <a:rPr b="1" lang="sv-SE" u="sng">
                <a:solidFill>
                  <a:srgbClr val="FF0000"/>
                </a:solidFill>
              </a:rPr>
              <a:t>Due </a:t>
            </a:r>
            <a:r>
              <a:rPr b="1" lang="sv-SE" u="sng">
                <a:solidFill>
                  <a:srgbClr val="FF0000"/>
                </a:solidFill>
              </a:rPr>
              <a:t>Thursday, November 5, 11:59 PM</a:t>
            </a:r>
            <a:endParaRPr b="1" u="sng">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1" name="Google Shape;311;p4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Examination Form</a:t>
            </a:r>
            <a:endParaRPr/>
          </a:p>
        </p:txBody>
      </p:sp>
      <p:sp>
        <p:nvSpPr>
          <p:cNvPr id="312" name="Google Shape;312;p4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Written Assignment</a:t>
            </a:r>
            <a:endParaRPr/>
          </a:p>
          <a:p>
            <a:pPr indent="-368300" lvl="1" marL="914400" rtl="0" algn="l">
              <a:spcBef>
                <a:spcPts val="500"/>
              </a:spcBef>
              <a:spcAft>
                <a:spcPts val="0"/>
              </a:spcAft>
              <a:buSzPts val="2200"/>
              <a:buChar char="•"/>
            </a:pPr>
            <a:r>
              <a:rPr lang="sv-SE"/>
              <a:t>1.5 credits, Grading scale: 3-5 and Fail (U)</a:t>
            </a:r>
            <a:endParaRPr/>
          </a:p>
          <a:p>
            <a:pPr indent="-368300" lvl="1" marL="914400" rtl="0" algn="l">
              <a:spcBef>
                <a:spcPts val="500"/>
              </a:spcBef>
              <a:spcAft>
                <a:spcPts val="0"/>
              </a:spcAft>
              <a:buSzPts val="2200"/>
              <a:buChar char="•"/>
            </a:pPr>
            <a:r>
              <a:rPr lang="sv-SE"/>
              <a:t>One assignments, at end of course.</a:t>
            </a:r>
            <a:endParaRPr/>
          </a:p>
          <a:p>
            <a:pPr indent="-368300" lvl="1" marL="914400" rtl="0" algn="l">
              <a:spcBef>
                <a:spcPts val="500"/>
              </a:spcBef>
              <a:spcAft>
                <a:spcPts val="0"/>
              </a:spcAft>
              <a:buSzPts val="2200"/>
              <a:buChar char="•"/>
            </a:pPr>
            <a:r>
              <a:rPr lang="sv-SE"/>
              <a:t>Exam-like questions to assess critical understanding.</a:t>
            </a:r>
            <a:endParaRPr/>
          </a:p>
          <a:p>
            <a:pPr indent="-393700" lvl="0" marL="457200" rtl="0" algn="l">
              <a:spcBef>
                <a:spcPts val="1000"/>
              </a:spcBef>
              <a:spcAft>
                <a:spcPts val="0"/>
              </a:spcAft>
              <a:buSzPts val="2600"/>
              <a:buChar char="•"/>
            </a:pPr>
            <a:r>
              <a:rPr lang="sv-SE"/>
              <a:t>All assignments must be submitted.</a:t>
            </a:r>
            <a:endParaRPr/>
          </a:p>
          <a:p>
            <a:pPr indent="-393700" lvl="0" marL="457200" rtl="0" algn="l">
              <a:spcBef>
                <a:spcPts val="1000"/>
              </a:spcBef>
              <a:spcAft>
                <a:spcPts val="0"/>
              </a:spcAft>
              <a:buSzPts val="2600"/>
              <a:buChar char="•"/>
            </a:pPr>
            <a:r>
              <a:rPr lang="sv-SE"/>
              <a:t>Final grade in group project is average of assignment grades.</a:t>
            </a:r>
            <a:endParaRPr/>
          </a:p>
          <a:p>
            <a:pPr indent="-393700" lvl="0" marL="457200" rtl="0" algn="l">
              <a:spcBef>
                <a:spcPts val="1000"/>
              </a:spcBef>
              <a:spcAft>
                <a:spcPts val="0"/>
              </a:spcAft>
              <a:buSzPts val="2600"/>
              <a:buChar char="•"/>
            </a:pPr>
            <a:r>
              <a:rPr lang="sv-SE"/>
              <a:t>Rubrics provided for each assignment.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19" name="Google Shape;319;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Failing and Resubmission</a:t>
            </a:r>
            <a:endParaRPr/>
          </a:p>
        </p:txBody>
      </p:sp>
      <p:sp>
        <p:nvSpPr>
          <p:cNvPr id="320" name="Google Shape;320;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Late assignments: -20% (1 day), 40% (2), fail (3+).</a:t>
            </a:r>
            <a:endParaRPr/>
          </a:p>
          <a:p>
            <a:pPr indent="-393700" lvl="0" marL="457200" rtl="0" algn="l">
              <a:spcBef>
                <a:spcPts val="1000"/>
              </a:spcBef>
              <a:spcAft>
                <a:spcPts val="0"/>
              </a:spcAft>
              <a:buSzPts val="2600"/>
              <a:buChar char="•"/>
            </a:pPr>
            <a:r>
              <a:rPr lang="sv-SE"/>
              <a:t>If final group average is failing, all group assignments must be resubmitted.</a:t>
            </a:r>
            <a:endParaRPr/>
          </a:p>
          <a:p>
            <a:pPr indent="-393700" lvl="0" marL="457200" rtl="0" algn="l">
              <a:spcBef>
                <a:spcPts val="1000"/>
              </a:spcBef>
              <a:spcAft>
                <a:spcPts val="0"/>
              </a:spcAft>
              <a:buSzPts val="2600"/>
              <a:buChar char="•"/>
            </a:pPr>
            <a:r>
              <a:rPr lang="sv-SE"/>
              <a:t>If any one assignment is failed, you may resubmit up to two times. </a:t>
            </a:r>
            <a:endParaRPr/>
          </a:p>
          <a:p>
            <a:pPr indent="-368300" lvl="1" marL="914400" rtl="0" algn="l">
              <a:spcBef>
                <a:spcPts val="500"/>
              </a:spcBef>
              <a:spcAft>
                <a:spcPts val="0"/>
              </a:spcAft>
              <a:buSzPts val="2200"/>
              <a:buChar char="•"/>
            </a:pPr>
            <a:r>
              <a:rPr lang="sv-SE"/>
              <a:t>Resubmissions due &lt;= 1 month after course completion.</a:t>
            </a:r>
            <a:endParaRPr/>
          </a:p>
          <a:p>
            <a:pPr indent="-368300" lvl="1" marL="914400" rtl="0" algn="l">
              <a:spcBef>
                <a:spcPts val="500"/>
              </a:spcBef>
              <a:spcAft>
                <a:spcPts val="0"/>
              </a:spcAft>
              <a:buSzPts val="2200"/>
              <a:buChar char="•"/>
            </a:pPr>
            <a:r>
              <a:rPr lang="sv-SE"/>
              <a:t>Must provide a changelog and explanation.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Was Small</a:t>
            </a:r>
            <a:endParaRPr/>
          </a:p>
        </p:txBody>
      </p:sp>
      <p:sp>
        <p:nvSpPr>
          <p:cNvPr id="99" name="Google Shape;99;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a:t>Both physically…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And in scope.</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a:p>
        </p:txBody>
      </p:sp>
      <p:sp>
        <p:nvSpPr>
          <p:cNvPr id="100" name="Google Shape;100;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pic>
        <p:nvPicPr>
          <p:cNvPr id="101" name="Google Shape;101;p17"/>
          <p:cNvPicPr preferRelativeResize="0"/>
          <p:nvPr/>
        </p:nvPicPr>
        <p:blipFill>
          <a:blip r:embed="rId3">
            <a:alphaModFix/>
          </a:blip>
          <a:stretch>
            <a:fillRect/>
          </a:stretch>
        </p:blipFill>
        <p:spPr>
          <a:xfrm>
            <a:off x="4255050" y="1374638"/>
            <a:ext cx="2882760" cy="1293413"/>
          </a:xfrm>
          <a:prstGeom prst="rect">
            <a:avLst/>
          </a:prstGeom>
          <a:noFill/>
          <a:ln>
            <a:noFill/>
          </a:ln>
        </p:spPr>
      </p:pic>
      <p:pic>
        <p:nvPicPr>
          <p:cNvPr id="102" name="Google Shape;102;p17"/>
          <p:cNvPicPr preferRelativeResize="0"/>
          <p:nvPr/>
        </p:nvPicPr>
        <p:blipFill>
          <a:blip r:embed="rId4">
            <a:alphaModFix/>
          </a:blip>
          <a:stretch>
            <a:fillRect/>
          </a:stretch>
        </p:blipFill>
        <p:spPr>
          <a:xfrm>
            <a:off x="4214236" y="3403284"/>
            <a:ext cx="2964395" cy="12934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326" name="Google Shape;326;p4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sv-SE"/>
              <a:t>Integrity and Ethics:</a:t>
            </a:r>
            <a:endParaRPr i="1"/>
          </a:p>
          <a:p>
            <a:pPr indent="0" lvl="0" marL="0" rtl="0" algn="l">
              <a:lnSpc>
                <a:spcPct val="115000"/>
              </a:lnSpc>
              <a:spcBef>
                <a:spcPts val="0"/>
              </a:spcBef>
              <a:spcAft>
                <a:spcPts val="0"/>
              </a:spcAft>
              <a:buClr>
                <a:schemeClr val="dk1"/>
              </a:buClr>
              <a:buSzPts val="1100"/>
              <a:buFont typeface="Arial"/>
              <a:buNone/>
            </a:pPr>
            <a:r>
              <a:rPr lang="sv-SE" sz="1800">
                <a:highlight>
                  <a:srgbClr val="FFFFFF"/>
                </a:highlight>
              </a:rPr>
              <a:t>Homework and programs you submit for this class must be entirely your own. If this is not absolutely clear, then contact me. Any other collaboration of any type on any assignment is not permitted. It is your responsibility to protect your work from unauthorized access. Violation = failing grade and reporting.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i="1" lang="sv-SE"/>
              <a:t>Classroom Climate:</a:t>
            </a:r>
            <a:endParaRPr/>
          </a:p>
          <a:p>
            <a:pPr indent="0" lvl="0" marL="0" rtl="0" algn="l">
              <a:lnSpc>
                <a:spcPct val="115000"/>
              </a:lnSpc>
              <a:spcBef>
                <a:spcPts val="0"/>
              </a:spcBef>
              <a:spcAft>
                <a:spcPts val="0"/>
              </a:spcAft>
              <a:buClr>
                <a:schemeClr val="dk1"/>
              </a:buClr>
              <a:buSzPts val="1100"/>
              <a:buFont typeface="Arial"/>
              <a:buNone/>
            </a:pPr>
            <a:r>
              <a:rPr lang="sv-SE" sz="1800"/>
              <a:t>Arrive on time, don’t talk during lecture, don’t use chat unless asking or answering questions. Disruptive students will be warned and dismissed.</a:t>
            </a:r>
            <a:endParaRPr sz="1800"/>
          </a:p>
        </p:txBody>
      </p:sp>
      <p:sp>
        <p:nvSpPr>
          <p:cNvPr id="327" name="Google Shape;327;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Other Policies</a:t>
            </a:r>
            <a:endParaRPr/>
          </a:p>
        </p:txBody>
      </p:sp>
      <p:sp>
        <p:nvSpPr>
          <p:cNvPr id="333" name="Google Shape;333;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sv-SE"/>
              <a:t>Diversity</a:t>
            </a:r>
            <a:endParaRPr sz="3000"/>
          </a:p>
          <a:p>
            <a:pPr indent="0" lvl="0" marL="0" rtl="0" algn="l">
              <a:lnSpc>
                <a:spcPct val="115000"/>
              </a:lnSpc>
              <a:spcBef>
                <a:spcPts val="0"/>
              </a:spcBef>
              <a:spcAft>
                <a:spcPts val="0"/>
              </a:spcAft>
              <a:buNone/>
            </a:pPr>
            <a:r>
              <a:rPr lang="sv-SE" sz="1800"/>
              <a:t>Students in this class are expected to work with all other students, regardless of gender, race, sexuality, religion, etc. Zero-tolerance policy for discrimination.</a:t>
            </a:r>
            <a:endParaRPr sz="1800"/>
          </a:p>
          <a:p>
            <a:pPr indent="0" lvl="0" marL="0" rtl="0" algn="l">
              <a:lnSpc>
                <a:spcPct val="115000"/>
              </a:lnSpc>
              <a:spcBef>
                <a:spcPts val="0"/>
              </a:spcBef>
              <a:spcAft>
                <a:spcPts val="0"/>
              </a:spcAft>
              <a:buClr>
                <a:schemeClr val="dk1"/>
              </a:buClr>
              <a:buSzPts val="1100"/>
              <a:buFont typeface="Arial"/>
              <a:buNone/>
            </a:pPr>
            <a:r>
              <a:rPr lang="sv-SE" sz="2000"/>
              <a:t> </a:t>
            </a:r>
            <a:endParaRPr sz="2000"/>
          </a:p>
          <a:p>
            <a:pPr indent="0" lvl="0" marL="0" rtl="0" algn="l">
              <a:lnSpc>
                <a:spcPct val="115000"/>
              </a:lnSpc>
              <a:spcBef>
                <a:spcPts val="0"/>
              </a:spcBef>
              <a:spcAft>
                <a:spcPts val="0"/>
              </a:spcAft>
              <a:buClr>
                <a:schemeClr val="dk1"/>
              </a:buClr>
              <a:buSzPts val="1100"/>
              <a:buFont typeface="Arial"/>
              <a:buNone/>
            </a:pPr>
            <a:r>
              <a:rPr i="1" lang="sv-SE"/>
              <a:t>Special Needs</a:t>
            </a:r>
            <a:endParaRPr/>
          </a:p>
          <a:p>
            <a:pPr indent="0" lvl="0" marL="0" rtl="0" algn="l">
              <a:lnSpc>
                <a:spcPct val="115000"/>
              </a:lnSpc>
              <a:spcBef>
                <a:spcPts val="0"/>
              </a:spcBef>
              <a:spcAft>
                <a:spcPts val="0"/>
              </a:spcAft>
              <a:buClr>
                <a:schemeClr val="dk1"/>
              </a:buClr>
              <a:buSzPts val="1100"/>
              <a:buFont typeface="Arial"/>
              <a:buNone/>
            </a:pPr>
            <a:r>
              <a:rPr lang="sv-SE" sz="1800"/>
              <a:t>We will provide reasonable accommodations to students that have disabilities. Contact teaching team early to discuss individual needs. </a:t>
            </a:r>
            <a:endParaRPr sz="1800"/>
          </a:p>
          <a:p>
            <a:pPr indent="0" lvl="0" marL="0" rtl="0" algn="l">
              <a:lnSpc>
                <a:spcPct val="115000"/>
              </a:lnSpc>
              <a:spcBef>
                <a:spcPts val="0"/>
              </a:spcBef>
              <a:spcAft>
                <a:spcPts val="0"/>
              </a:spcAft>
              <a:buNone/>
            </a:pPr>
            <a:r>
              <a:t/>
            </a:r>
            <a:endParaRPr sz="1100"/>
          </a:p>
        </p:txBody>
      </p:sp>
      <p:sp>
        <p:nvSpPr>
          <p:cNvPr id="334" name="Google Shape;334;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41" name="Google Shape;341;p46"/>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48" name="Google Shape;348;p4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Complexity and Variability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55" name="Google Shape;355;p48"/>
          <p:cNvPicPr preferRelativeResize="0"/>
          <p:nvPr/>
        </p:nvPicPr>
        <p:blipFill>
          <a:blip r:embed="rId3">
            <a:alphaModFix/>
          </a:blip>
          <a:stretch>
            <a:fillRect/>
          </a:stretch>
        </p:blipFill>
        <p:spPr>
          <a:xfrm>
            <a:off x="0" y="0"/>
            <a:ext cx="9144000" cy="5143501"/>
          </a:xfrm>
          <a:prstGeom prst="rect">
            <a:avLst/>
          </a:prstGeom>
          <a:noFill/>
          <a:ln>
            <a:noFill/>
          </a:ln>
        </p:spPr>
      </p:pic>
      <p:sp>
        <p:nvSpPr>
          <p:cNvPr id="356" name="Google Shape;356;p48"/>
          <p:cNvSpPr txBox="1"/>
          <p:nvPr>
            <p:ph type="title"/>
          </p:nvPr>
        </p:nvSpPr>
        <p:spPr>
          <a:xfrm>
            <a:off x="468901" y="614000"/>
            <a:ext cx="3275100" cy="668400"/>
          </a:xfrm>
          <a:prstGeom prst="rect">
            <a:avLst/>
          </a:prstGeom>
          <a:solidFill>
            <a:srgbClr val="FFFFFF"/>
          </a:solidFill>
        </p:spPr>
        <p:txBody>
          <a:bodyPr anchorCtr="0" anchor="t" bIns="45700" lIns="91425" spcFirstLastPara="1" rIns="91425" wrap="square" tIns="45700">
            <a:noAutofit/>
          </a:bodyPr>
          <a:lstStyle/>
          <a:p>
            <a:pPr indent="0" lvl="0" marL="0" rtl="0" algn="l">
              <a:spcBef>
                <a:spcPts val="0"/>
              </a:spcBef>
              <a:spcAft>
                <a:spcPts val="0"/>
              </a:spcAft>
              <a:buNone/>
            </a:pPr>
            <a:r>
              <a:rPr lang="sv-SE"/>
              <a:t>A Fairy Tale</a:t>
            </a:r>
            <a:endParaRPr/>
          </a:p>
        </p:txBody>
      </p:sp>
      <p:pic>
        <p:nvPicPr>
          <p:cNvPr id="357" name="Google Shape;357;p48"/>
          <p:cNvPicPr preferRelativeResize="0"/>
          <p:nvPr/>
        </p:nvPicPr>
        <p:blipFill>
          <a:blip r:embed="rId4">
            <a:alphaModFix/>
          </a:blip>
          <a:stretch>
            <a:fillRect/>
          </a:stretch>
        </p:blipFill>
        <p:spPr>
          <a:xfrm>
            <a:off x="1271575" y="1380325"/>
            <a:ext cx="6600825" cy="2571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64" name="Google Shape;364;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Why Isn’t the Fairy Tale True?</a:t>
            </a:r>
            <a:endParaRPr/>
          </a:p>
        </p:txBody>
      </p:sp>
      <p:sp>
        <p:nvSpPr>
          <p:cNvPr id="365" name="Google Shape;365;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Law of Continuing Change</a:t>
            </a:r>
            <a:endParaRPr/>
          </a:p>
          <a:p>
            <a:pPr indent="-368300" lvl="1" marL="914400" rtl="0" algn="l">
              <a:spcBef>
                <a:spcPts val="0"/>
              </a:spcBef>
              <a:spcAft>
                <a:spcPts val="0"/>
              </a:spcAft>
              <a:buSzPts val="2200"/>
              <a:buChar char="•"/>
            </a:pPr>
            <a:r>
              <a:rPr lang="sv-SE"/>
              <a:t>A program used in a real-world environment must change, or become progressively less useful in that environment.</a:t>
            </a:r>
            <a:endParaRPr/>
          </a:p>
          <a:p>
            <a:pPr indent="-393700" lvl="0" marL="457200" rtl="0" algn="l">
              <a:spcBef>
                <a:spcPts val="0"/>
              </a:spcBef>
              <a:spcAft>
                <a:spcPts val="0"/>
              </a:spcAft>
              <a:buSzPts val="2600"/>
              <a:buChar char="•"/>
            </a:pPr>
            <a:r>
              <a:rPr lang="sv-SE"/>
              <a:t>The Law of Increasing Complexity</a:t>
            </a:r>
            <a:endParaRPr/>
          </a:p>
          <a:p>
            <a:pPr indent="-368300" lvl="1" marL="914400" rtl="0" algn="l">
              <a:spcBef>
                <a:spcPts val="0"/>
              </a:spcBef>
              <a:spcAft>
                <a:spcPts val="0"/>
              </a:spcAft>
              <a:buSzPts val="2200"/>
              <a:buChar char="•"/>
            </a:pPr>
            <a:r>
              <a:rPr lang="sv-SE"/>
              <a:t>As a program evolves, it becomes more complex, and extra resources are needed to preserve and simplify its structure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72" name="Google Shape;372;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Development at Google</a:t>
            </a:r>
            <a:endParaRPr/>
          </a:p>
        </p:txBody>
      </p:sp>
      <p:pic>
        <p:nvPicPr>
          <p:cNvPr id="373" name="Google Shape;373;p50"/>
          <p:cNvPicPr preferRelativeResize="0"/>
          <p:nvPr/>
        </p:nvPicPr>
        <p:blipFill>
          <a:blip r:embed="rId3">
            <a:alphaModFix/>
          </a:blip>
          <a:stretch>
            <a:fillRect/>
          </a:stretch>
        </p:blipFill>
        <p:spPr>
          <a:xfrm>
            <a:off x="468900" y="1282388"/>
            <a:ext cx="5410201" cy="2802784"/>
          </a:xfrm>
          <a:prstGeom prst="rect">
            <a:avLst/>
          </a:prstGeom>
          <a:noFill/>
          <a:ln>
            <a:noFill/>
          </a:ln>
        </p:spPr>
      </p:pic>
      <p:pic>
        <p:nvPicPr>
          <p:cNvPr id="374" name="Google Shape;374;p50"/>
          <p:cNvPicPr preferRelativeResize="0"/>
          <p:nvPr/>
        </p:nvPicPr>
        <p:blipFill>
          <a:blip r:embed="rId4">
            <a:alphaModFix/>
          </a:blip>
          <a:stretch>
            <a:fillRect/>
          </a:stretch>
        </p:blipFill>
        <p:spPr>
          <a:xfrm>
            <a:off x="4192000" y="1760350"/>
            <a:ext cx="4759999" cy="2697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1" name="Google Shape;381;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Development at Google</a:t>
            </a:r>
            <a:endParaRPr/>
          </a:p>
        </p:txBody>
      </p:sp>
      <p:sp>
        <p:nvSpPr>
          <p:cNvPr id="382" name="Google Shape;382;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&gt;30,000 developers in 40+ offices</a:t>
            </a:r>
            <a:endParaRPr/>
          </a:p>
          <a:p>
            <a:pPr indent="-393700" lvl="0" marL="457200" rtl="0" algn="l">
              <a:spcBef>
                <a:spcPts val="0"/>
              </a:spcBef>
              <a:spcAft>
                <a:spcPts val="0"/>
              </a:spcAft>
              <a:buSzPts val="2600"/>
              <a:buChar char="•"/>
            </a:pPr>
            <a:r>
              <a:rPr lang="sv-SE"/>
              <a:t>13,000+ projects under active development</a:t>
            </a:r>
            <a:endParaRPr/>
          </a:p>
          <a:p>
            <a:pPr indent="-393700" lvl="0" marL="457200" rtl="0" algn="l">
              <a:spcBef>
                <a:spcPts val="0"/>
              </a:spcBef>
              <a:spcAft>
                <a:spcPts val="0"/>
              </a:spcAft>
              <a:buSzPts val="2600"/>
              <a:buChar char="•"/>
            </a:pPr>
            <a:r>
              <a:rPr lang="sv-SE"/>
              <a:t>Single monolithic code tree with mixed language code</a:t>
            </a:r>
            <a:endParaRPr/>
          </a:p>
          <a:p>
            <a:pPr indent="-342900" lvl="1" marL="914400" rtl="0" algn="l">
              <a:spcBef>
                <a:spcPts val="0"/>
              </a:spcBef>
              <a:spcAft>
                <a:spcPts val="0"/>
              </a:spcAft>
              <a:buSzPts val="1800"/>
              <a:buChar char="•"/>
            </a:pPr>
            <a:r>
              <a:rPr lang="sv-SE"/>
              <a:t>All builds from source</a:t>
            </a:r>
            <a:endParaRPr/>
          </a:p>
          <a:p>
            <a:pPr indent="-368300" lvl="1" marL="914400" rtl="0" algn="l">
              <a:spcBef>
                <a:spcPts val="0"/>
              </a:spcBef>
              <a:spcAft>
                <a:spcPts val="0"/>
              </a:spcAft>
              <a:buSzPts val="2200"/>
              <a:buChar char="•"/>
            </a:pPr>
            <a:r>
              <a:rPr lang="sv-SE"/>
              <a:t>30k commits per day (1 every 3 seconds)</a:t>
            </a:r>
            <a:endParaRPr/>
          </a:p>
          <a:p>
            <a:pPr indent="-368300" lvl="1" marL="914400" rtl="0" algn="l">
              <a:spcBef>
                <a:spcPts val="0"/>
              </a:spcBef>
              <a:spcAft>
                <a:spcPts val="0"/>
              </a:spcAft>
              <a:buSzPts val="2200"/>
              <a:buChar char="•"/>
            </a:pPr>
            <a:r>
              <a:rPr lang="sv-SE"/>
              <a:t>30+ sustained code changes per minute with 90+ peaks</a:t>
            </a:r>
            <a:endParaRPr/>
          </a:p>
          <a:p>
            <a:pPr indent="-368300" lvl="1" marL="914400" rtl="0" algn="l">
              <a:spcBef>
                <a:spcPts val="0"/>
              </a:spcBef>
              <a:spcAft>
                <a:spcPts val="0"/>
              </a:spcAft>
              <a:buSzPts val="2200"/>
              <a:buChar char="•"/>
            </a:pPr>
            <a:r>
              <a:rPr lang="sv-SE"/>
              <a:t>50% of code changes monthly</a:t>
            </a:r>
            <a:endParaRPr/>
          </a:p>
          <a:p>
            <a:pPr indent="-368300" lvl="1" marL="914400" rtl="0" algn="l">
              <a:spcBef>
                <a:spcPts val="0"/>
              </a:spcBef>
              <a:spcAft>
                <a:spcPts val="0"/>
              </a:spcAft>
              <a:buSzPts val="2200"/>
              <a:buChar char="•"/>
            </a:pPr>
            <a:r>
              <a:rPr lang="sv-SE"/>
              <a:t>Requires execution of 150+ million test cases / day</a:t>
            </a:r>
            <a:endParaRPr/>
          </a:p>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389" name="Google Shape;389;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Customization</a:t>
            </a:r>
            <a:endParaRPr/>
          </a:p>
        </p:txBody>
      </p:sp>
      <p:pic>
        <p:nvPicPr>
          <p:cNvPr id="390" name="Google Shape;390;p52"/>
          <p:cNvPicPr preferRelativeResize="0"/>
          <p:nvPr/>
        </p:nvPicPr>
        <p:blipFill>
          <a:blip r:embed="rId3">
            <a:alphaModFix/>
          </a:blip>
          <a:stretch>
            <a:fillRect/>
          </a:stretch>
        </p:blipFill>
        <p:spPr>
          <a:xfrm>
            <a:off x="3601525" y="1133890"/>
            <a:ext cx="1952625" cy="1238250"/>
          </a:xfrm>
          <a:prstGeom prst="rect">
            <a:avLst/>
          </a:prstGeom>
          <a:noFill/>
          <a:ln>
            <a:noFill/>
          </a:ln>
        </p:spPr>
      </p:pic>
      <p:sp>
        <p:nvSpPr>
          <p:cNvPr id="391" name="Google Shape;391;p52"/>
          <p:cNvSpPr txBox="1"/>
          <p:nvPr/>
        </p:nvSpPr>
        <p:spPr>
          <a:xfrm>
            <a:off x="468900" y="4396450"/>
            <a:ext cx="14598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a:t>Customization </a:t>
            </a:r>
            <a:endParaRPr b="1"/>
          </a:p>
        </p:txBody>
      </p:sp>
      <p:sp>
        <p:nvSpPr>
          <p:cNvPr id="392" name="Google Shape;392;p52"/>
          <p:cNvSpPr txBox="1"/>
          <p:nvPr/>
        </p:nvSpPr>
        <p:spPr>
          <a:xfrm>
            <a:off x="7137125" y="4396450"/>
            <a:ext cx="15768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a:t>Standardization</a:t>
            </a:r>
            <a:endParaRPr b="1"/>
          </a:p>
        </p:txBody>
      </p:sp>
      <p:sp>
        <p:nvSpPr>
          <p:cNvPr id="393" name="Google Shape;393;p52"/>
          <p:cNvSpPr txBox="1"/>
          <p:nvPr/>
        </p:nvSpPr>
        <p:spPr>
          <a:xfrm>
            <a:off x="3809775" y="2522413"/>
            <a:ext cx="17088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Replaceable Parts</a:t>
            </a:r>
            <a:endParaRPr/>
          </a:p>
        </p:txBody>
      </p:sp>
      <p:pic>
        <p:nvPicPr>
          <p:cNvPr id="394" name="Google Shape;394;p52"/>
          <p:cNvPicPr preferRelativeResize="0"/>
          <p:nvPr/>
        </p:nvPicPr>
        <p:blipFill>
          <a:blip r:embed="rId4">
            <a:alphaModFix/>
          </a:blip>
          <a:stretch>
            <a:fillRect/>
          </a:stretch>
        </p:blipFill>
        <p:spPr>
          <a:xfrm>
            <a:off x="572125" y="1732775"/>
            <a:ext cx="1651000" cy="1238250"/>
          </a:xfrm>
          <a:prstGeom prst="rect">
            <a:avLst/>
          </a:prstGeom>
          <a:noFill/>
          <a:ln>
            <a:noFill/>
          </a:ln>
        </p:spPr>
      </p:pic>
      <p:sp>
        <p:nvSpPr>
          <p:cNvPr id="395" name="Google Shape;395;p52"/>
          <p:cNvSpPr txBox="1"/>
          <p:nvPr/>
        </p:nvSpPr>
        <p:spPr>
          <a:xfrm>
            <a:off x="572125" y="3089100"/>
            <a:ext cx="17088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a:t>Hand-Crafting</a:t>
            </a:r>
            <a:endParaRPr/>
          </a:p>
        </p:txBody>
      </p:sp>
      <p:cxnSp>
        <p:nvCxnSpPr>
          <p:cNvPr id="396" name="Google Shape;396;p52"/>
          <p:cNvCxnSpPr>
            <a:stCxn id="394" idx="3"/>
            <a:endCxn id="390" idx="1"/>
          </p:cNvCxnSpPr>
          <p:nvPr/>
        </p:nvCxnSpPr>
        <p:spPr>
          <a:xfrm flipH="1" rot="10800000">
            <a:off x="2223125" y="1753100"/>
            <a:ext cx="1378500" cy="598800"/>
          </a:xfrm>
          <a:prstGeom prst="straightConnector1">
            <a:avLst/>
          </a:prstGeom>
          <a:noFill/>
          <a:ln cap="flat" cmpd="sng" w="19050">
            <a:solidFill>
              <a:schemeClr val="dk2"/>
            </a:solidFill>
            <a:prstDash val="solid"/>
            <a:round/>
            <a:headEnd len="med" w="med" type="none"/>
            <a:tailEnd len="med" w="med" type="triangle"/>
          </a:ln>
        </p:spPr>
      </p:cxnSp>
      <p:pic>
        <p:nvPicPr>
          <p:cNvPr id="397" name="Google Shape;397;p52"/>
          <p:cNvPicPr preferRelativeResize="0"/>
          <p:nvPr/>
        </p:nvPicPr>
        <p:blipFill>
          <a:blip r:embed="rId5">
            <a:alphaModFix/>
          </a:blip>
          <a:stretch>
            <a:fillRect/>
          </a:stretch>
        </p:blipFill>
        <p:spPr>
          <a:xfrm>
            <a:off x="7164226" y="1732775"/>
            <a:ext cx="1468099" cy="1238250"/>
          </a:xfrm>
          <a:prstGeom prst="rect">
            <a:avLst/>
          </a:prstGeom>
          <a:noFill/>
          <a:ln>
            <a:noFill/>
          </a:ln>
        </p:spPr>
      </p:pic>
      <p:cxnSp>
        <p:nvCxnSpPr>
          <p:cNvPr id="398" name="Google Shape;398;p52"/>
          <p:cNvCxnSpPr>
            <a:stCxn id="390" idx="3"/>
            <a:endCxn id="397" idx="1"/>
          </p:cNvCxnSpPr>
          <p:nvPr/>
        </p:nvCxnSpPr>
        <p:spPr>
          <a:xfrm>
            <a:off x="5554150" y="1753015"/>
            <a:ext cx="1610100" cy="598800"/>
          </a:xfrm>
          <a:prstGeom prst="straightConnector1">
            <a:avLst/>
          </a:prstGeom>
          <a:noFill/>
          <a:ln cap="flat" cmpd="sng" w="19050">
            <a:solidFill>
              <a:schemeClr val="dk2"/>
            </a:solidFill>
            <a:prstDash val="solid"/>
            <a:round/>
            <a:headEnd len="med" w="med" type="none"/>
            <a:tailEnd len="med" w="med" type="triangle"/>
          </a:ln>
        </p:spPr>
      </p:cxnSp>
      <p:sp>
        <p:nvSpPr>
          <p:cNvPr id="399" name="Google Shape;399;p52"/>
          <p:cNvSpPr txBox="1"/>
          <p:nvPr/>
        </p:nvSpPr>
        <p:spPr>
          <a:xfrm>
            <a:off x="7164125" y="3138475"/>
            <a:ext cx="15228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Assembly Line</a:t>
            </a:r>
            <a:endParaRPr/>
          </a:p>
        </p:txBody>
      </p:sp>
      <p:cxnSp>
        <p:nvCxnSpPr>
          <p:cNvPr id="400" name="Google Shape;400;p52"/>
          <p:cNvCxnSpPr>
            <a:stCxn id="391" idx="3"/>
            <a:endCxn id="392" idx="1"/>
          </p:cNvCxnSpPr>
          <p:nvPr/>
        </p:nvCxnSpPr>
        <p:spPr>
          <a:xfrm>
            <a:off x="1928700" y="4658350"/>
            <a:ext cx="5208300" cy="0"/>
          </a:xfrm>
          <a:prstGeom prst="straightConnector1">
            <a:avLst/>
          </a:prstGeom>
          <a:noFill/>
          <a:ln cap="flat" cmpd="sng" w="28575">
            <a:solidFill>
              <a:schemeClr val="dk2"/>
            </a:solidFill>
            <a:prstDash val="solid"/>
            <a:round/>
            <a:headEnd len="med" w="med" type="triangle"/>
            <a:tailEnd len="med" w="med" type="triangle"/>
          </a:ln>
        </p:spPr>
      </p:cxnSp>
      <p:pic>
        <p:nvPicPr>
          <p:cNvPr id="401" name="Google Shape;401;p52"/>
          <p:cNvPicPr preferRelativeResize="0"/>
          <p:nvPr/>
        </p:nvPicPr>
        <p:blipFill>
          <a:blip r:embed="rId6">
            <a:alphaModFix/>
          </a:blip>
          <a:stretch>
            <a:fillRect/>
          </a:stretch>
        </p:blipFill>
        <p:spPr>
          <a:xfrm>
            <a:off x="4768125" y="2990389"/>
            <a:ext cx="1610100" cy="1250397"/>
          </a:xfrm>
          <a:prstGeom prst="rect">
            <a:avLst/>
          </a:prstGeom>
          <a:noFill/>
          <a:ln>
            <a:noFill/>
          </a:ln>
        </p:spPr>
      </p:pic>
      <p:cxnSp>
        <p:nvCxnSpPr>
          <p:cNvPr id="402" name="Google Shape;402;p52"/>
          <p:cNvCxnSpPr>
            <a:stCxn id="397" idx="1"/>
            <a:endCxn id="401" idx="3"/>
          </p:cNvCxnSpPr>
          <p:nvPr/>
        </p:nvCxnSpPr>
        <p:spPr>
          <a:xfrm flipH="1">
            <a:off x="6378226" y="2351900"/>
            <a:ext cx="786000" cy="1263600"/>
          </a:xfrm>
          <a:prstGeom prst="straightConnector1">
            <a:avLst/>
          </a:prstGeom>
          <a:noFill/>
          <a:ln cap="flat" cmpd="sng" w="19050">
            <a:solidFill>
              <a:schemeClr val="dk2"/>
            </a:solidFill>
            <a:prstDash val="solid"/>
            <a:round/>
            <a:headEnd len="med" w="med" type="none"/>
            <a:tailEnd len="med" w="med" type="triangle"/>
          </a:ln>
        </p:spPr>
      </p:cxnSp>
      <p:sp>
        <p:nvSpPr>
          <p:cNvPr id="403" name="Google Shape;403;p52"/>
          <p:cNvSpPr txBox="1"/>
          <p:nvPr/>
        </p:nvSpPr>
        <p:spPr>
          <a:xfrm>
            <a:off x="4423425" y="4240775"/>
            <a:ext cx="2299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Automated </a:t>
            </a:r>
            <a:r>
              <a:rPr lang="sv-SE"/>
              <a:t>Assembly Line</a:t>
            </a:r>
            <a:endParaRPr/>
          </a:p>
        </p:txBody>
      </p:sp>
      <p:pic>
        <p:nvPicPr>
          <p:cNvPr id="404" name="Google Shape;404;p52"/>
          <p:cNvPicPr preferRelativeResize="0"/>
          <p:nvPr/>
        </p:nvPicPr>
        <p:blipFill>
          <a:blip r:embed="rId7">
            <a:alphaModFix/>
          </a:blip>
          <a:stretch>
            <a:fillRect/>
          </a:stretch>
        </p:blipFill>
        <p:spPr>
          <a:xfrm>
            <a:off x="2514125" y="3053841"/>
            <a:ext cx="1468100" cy="1123485"/>
          </a:xfrm>
          <a:prstGeom prst="rect">
            <a:avLst/>
          </a:prstGeom>
          <a:noFill/>
          <a:ln>
            <a:noFill/>
          </a:ln>
        </p:spPr>
      </p:pic>
      <p:cxnSp>
        <p:nvCxnSpPr>
          <p:cNvPr id="405" name="Google Shape;405;p52"/>
          <p:cNvCxnSpPr>
            <a:stCxn id="401" idx="1"/>
            <a:endCxn id="404" idx="3"/>
          </p:cNvCxnSpPr>
          <p:nvPr/>
        </p:nvCxnSpPr>
        <p:spPr>
          <a:xfrm rot="10800000">
            <a:off x="3982125" y="3615588"/>
            <a:ext cx="786000" cy="0"/>
          </a:xfrm>
          <a:prstGeom prst="straightConnector1">
            <a:avLst/>
          </a:prstGeom>
          <a:noFill/>
          <a:ln cap="flat" cmpd="sng" w="19050">
            <a:solidFill>
              <a:schemeClr val="dk2"/>
            </a:solidFill>
            <a:prstDash val="solid"/>
            <a:round/>
            <a:headEnd len="med" w="med" type="none"/>
            <a:tailEnd len="med" w="med" type="triangle"/>
          </a:ln>
        </p:spPr>
      </p:cxnSp>
      <p:sp>
        <p:nvSpPr>
          <p:cNvPr id="406" name="Google Shape;406;p52"/>
          <p:cNvSpPr txBox="1"/>
          <p:nvPr/>
        </p:nvSpPr>
        <p:spPr>
          <a:xfrm>
            <a:off x="2539720" y="4240775"/>
            <a:ext cx="14169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Product Lines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13" name="Google Shape;413;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Mass Customization</a:t>
            </a:r>
            <a:endParaRPr/>
          </a:p>
        </p:txBody>
      </p:sp>
      <p:pic>
        <p:nvPicPr>
          <p:cNvPr id="414" name="Google Shape;414;p53"/>
          <p:cNvPicPr preferRelativeResize="0"/>
          <p:nvPr/>
        </p:nvPicPr>
        <p:blipFill>
          <a:blip r:embed="rId3">
            <a:alphaModFix/>
          </a:blip>
          <a:stretch>
            <a:fillRect/>
          </a:stretch>
        </p:blipFill>
        <p:spPr>
          <a:xfrm>
            <a:off x="2816500" y="1181401"/>
            <a:ext cx="6290150" cy="2917924"/>
          </a:xfrm>
          <a:prstGeom prst="rect">
            <a:avLst/>
          </a:prstGeom>
          <a:noFill/>
          <a:ln>
            <a:noFill/>
          </a:ln>
        </p:spPr>
      </p:pic>
      <p:pic>
        <p:nvPicPr>
          <p:cNvPr id="415" name="Google Shape;415;p53"/>
          <p:cNvPicPr preferRelativeResize="0"/>
          <p:nvPr/>
        </p:nvPicPr>
        <p:blipFill>
          <a:blip r:embed="rId4">
            <a:alphaModFix/>
          </a:blip>
          <a:stretch>
            <a:fillRect/>
          </a:stretch>
        </p:blipFill>
        <p:spPr>
          <a:xfrm>
            <a:off x="4354475" y="2399109"/>
            <a:ext cx="4687450" cy="2402300"/>
          </a:xfrm>
          <a:prstGeom prst="rect">
            <a:avLst/>
          </a:prstGeom>
          <a:noFill/>
          <a:ln>
            <a:noFill/>
          </a:ln>
        </p:spPr>
      </p:pic>
      <p:pic>
        <p:nvPicPr>
          <p:cNvPr id="416" name="Google Shape;416;p53"/>
          <p:cNvPicPr preferRelativeResize="0"/>
          <p:nvPr/>
        </p:nvPicPr>
        <p:blipFill>
          <a:blip r:embed="rId5">
            <a:alphaModFix/>
          </a:blip>
          <a:stretch>
            <a:fillRect/>
          </a:stretch>
        </p:blipFill>
        <p:spPr>
          <a:xfrm>
            <a:off x="0" y="2017697"/>
            <a:ext cx="5136689" cy="2917925"/>
          </a:xfrm>
          <a:prstGeom prst="rect">
            <a:avLst/>
          </a:prstGeom>
          <a:noFill/>
          <a:ln>
            <a:noFill/>
          </a:ln>
        </p:spPr>
      </p:pic>
      <p:sp>
        <p:nvSpPr>
          <p:cNvPr id="417" name="Google Shape;417;p53"/>
          <p:cNvSpPr/>
          <p:nvPr/>
        </p:nvSpPr>
        <p:spPr>
          <a:xfrm>
            <a:off x="214675" y="1262250"/>
            <a:ext cx="20694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sz="2200"/>
              <a:t>Volvo XC90</a:t>
            </a:r>
            <a:endParaRPr b="1" sz="2200"/>
          </a:p>
        </p:txBody>
      </p:sp>
      <p:sp>
        <p:nvSpPr>
          <p:cNvPr id="418" name="Google Shape;418;p53"/>
          <p:cNvSpPr/>
          <p:nvPr/>
        </p:nvSpPr>
        <p:spPr>
          <a:xfrm>
            <a:off x="6403600" y="1966375"/>
            <a:ext cx="20694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Choose your engine...</a:t>
            </a:r>
            <a:endParaRPr b="1"/>
          </a:p>
        </p:txBody>
      </p:sp>
      <p:sp>
        <p:nvSpPr>
          <p:cNvPr id="419" name="Google Shape;419;p53"/>
          <p:cNvSpPr/>
          <p:nvPr/>
        </p:nvSpPr>
        <p:spPr>
          <a:xfrm>
            <a:off x="6908075" y="2719850"/>
            <a:ext cx="20694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Choose your color.</a:t>
            </a:r>
            <a:endParaRPr b="1"/>
          </a:p>
        </p:txBody>
      </p:sp>
      <p:sp>
        <p:nvSpPr>
          <p:cNvPr id="420" name="Google Shape;420;p53"/>
          <p:cNvSpPr/>
          <p:nvPr/>
        </p:nvSpPr>
        <p:spPr>
          <a:xfrm>
            <a:off x="1897675" y="2339875"/>
            <a:ext cx="2312100" cy="2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sv-SE"/>
              <a:t>Select bonus features.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Starts to Grow Up</a:t>
            </a:r>
            <a:endParaRPr/>
          </a:p>
        </p:txBody>
      </p:sp>
      <p:sp>
        <p:nvSpPr>
          <p:cNvPr id="108" name="Google Shape;108;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Languages like C introduce file linking.</a:t>
            </a:r>
            <a:endParaRPr/>
          </a:p>
          <a:p>
            <a:pPr indent="-368300" lvl="1" marL="914400" rtl="0" algn="l">
              <a:spcBef>
                <a:spcPts val="500"/>
              </a:spcBef>
              <a:spcAft>
                <a:spcPts val="0"/>
              </a:spcAft>
              <a:buSzPts val="2200"/>
              <a:buChar char="•"/>
            </a:pPr>
            <a:r>
              <a:rPr lang="sv-SE"/>
              <a:t>Enables organization of code and reuse of code.</a:t>
            </a:r>
            <a:endParaRPr/>
          </a:p>
          <a:p>
            <a:pPr indent="-393700" lvl="0" marL="457200" rtl="0" algn="l">
              <a:spcBef>
                <a:spcPts val="1000"/>
              </a:spcBef>
              <a:spcAft>
                <a:spcPts val="0"/>
              </a:spcAft>
              <a:buSzPts val="2600"/>
              <a:buChar char="•"/>
            </a:pPr>
            <a:r>
              <a:rPr lang="sv-SE"/>
              <a:t>SIMULA-67, Smalltalk introduce objects.</a:t>
            </a:r>
            <a:endParaRPr/>
          </a:p>
          <a:p>
            <a:pPr indent="-368300" lvl="1" marL="914400" rtl="0" algn="l">
              <a:spcBef>
                <a:spcPts val="500"/>
              </a:spcBef>
              <a:spcAft>
                <a:spcPts val="0"/>
              </a:spcAft>
              <a:buSzPts val="2200"/>
              <a:buChar char="•"/>
            </a:pPr>
            <a:r>
              <a:rPr lang="sv-SE"/>
              <a:t>Enables organization of code into focused units that work with other objects to perform larger tasks.</a:t>
            </a:r>
            <a:endParaRPr/>
          </a:p>
          <a:p>
            <a:pPr indent="-342900" lvl="2" marL="1371600" rtl="0" algn="l">
              <a:spcBef>
                <a:spcPts val="500"/>
              </a:spcBef>
              <a:spcAft>
                <a:spcPts val="0"/>
              </a:spcAft>
              <a:buSzPts val="1800"/>
              <a:buChar char="•"/>
            </a:pPr>
            <a:r>
              <a:rPr lang="sv-SE"/>
              <a:t>Sections of the code “activate” when needed.</a:t>
            </a:r>
            <a:endParaRPr/>
          </a:p>
          <a:p>
            <a:pPr indent="-342900" lvl="2" marL="1371600" rtl="0" algn="l">
              <a:spcBef>
                <a:spcPts val="500"/>
              </a:spcBef>
              <a:spcAft>
                <a:spcPts val="0"/>
              </a:spcAft>
              <a:buSzPts val="1800"/>
              <a:buChar char="•"/>
            </a:pPr>
            <a:r>
              <a:rPr lang="sv-SE"/>
              <a:t>We can group together related functionality, ignore unrelated functionality, and find what we need when making changes.</a:t>
            </a:r>
            <a:endParaRPr/>
          </a:p>
          <a:p>
            <a:pPr indent="-342900" lvl="2" marL="1371600" rtl="0" algn="l">
              <a:spcBef>
                <a:spcPts val="500"/>
              </a:spcBef>
              <a:spcAft>
                <a:spcPts val="0"/>
              </a:spcAft>
              <a:buSzPts val="1800"/>
              <a:buChar char="•"/>
            </a:pPr>
            <a:r>
              <a:rPr lang="sv-SE"/>
              <a:t>Code can be reused in future projects.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09" name="Google Shape;109;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27" name="Google Shape;427;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BMW X3, Scania Fuel Indicator</a:t>
            </a:r>
            <a:endParaRPr/>
          </a:p>
        </p:txBody>
      </p:sp>
      <p:pic>
        <p:nvPicPr>
          <p:cNvPr id="428" name="Google Shape;428;p54"/>
          <p:cNvPicPr preferRelativeResize="0"/>
          <p:nvPr/>
        </p:nvPicPr>
        <p:blipFill>
          <a:blip r:embed="rId3">
            <a:alphaModFix/>
          </a:blip>
          <a:stretch>
            <a:fillRect/>
          </a:stretch>
        </p:blipFill>
        <p:spPr>
          <a:xfrm>
            <a:off x="468900" y="1751500"/>
            <a:ext cx="4067100" cy="2324050"/>
          </a:xfrm>
          <a:prstGeom prst="rect">
            <a:avLst/>
          </a:prstGeom>
          <a:noFill/>
          <a:ln>
            <a:noFill/>
          </a:ln>
        </p:spPr>
      </p:pic>
      <p:pic>
        <p:nvPicPr>
          <p:cNvPr id="429" name="Google Shape;429;p54"/>
          <p:cNvPicPr preferRelativeResize="0"/>
          <p:nvPr/>
        </p:nvPicPr>
        <p:blipFill>
          <a:blip r:embed="rId4">
            <a:alphaModFix/>
          </a:blip>
          <a:stretch>
            <a:fillRect/>
          </a:stretch>
        </p:blipFill>
        <p:spPr>
          <a:xfrm>
            <a:off x="4536000" y="1451978"/>
            <a:ext cx="4303200" cy="262356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36" name="Google Shape;436;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Number of Variants Explodes</a:t>
            </a:r>
            <a:endParaRPr/>
          </a:p>
        </p:txBody>
      </p:sp>
      <p:sp>
        <p:nvSpPr>
          <p:cNvPr id="437" name="Google Shape;437;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30 years ago: </a:t>
            </a:r>
            <a:r>
              <a:rPr b="1" lang="sv-SE"/>
              <a:t>Mass Production</a:t>
            </a:r>
            <a:endParaRPr b="1"/>
          </a:p>
          <a:p>
            <a:pPr indent="-368300" lvl="1" marL="914400" rtl="0" algn="l">
              <a:spcBef>
                <a:spcPts val="500"/>
              </a:spcBef>
              <a:spcAft>
                <a:spcPts val="0"/>
              </a:spcAft>
              <a:buSzPts val="2200"/>
              <a:buChar char="•"/>
            </a:pPr>
            <a:r>
              <a:rPr lang="sv-SE"/>
              <a:t>Few extras (alternative cassette player or roof rack)</a:t>
            </a:r>
            <a:endParaRPr/>
          </a:p>
          <a:p>
            <a:pPr indent="-368300" lvl="1" marL="914400" rtl="0" algn="l">
              <a:spcBef>
                <a:spcPts val="500"/>
              </a:spcBef>
              <a:spcAft>
                <a:spcPts val="0"/>
              </a:spcAft>
              <a:buSzPts val="2200"/>
              <a:buChar char="•"/>
            </a:pPr>
            <a:r>
              <a:rPr lang="sv-SE"/>
              <a:t>Single variant (Audi 80, 1.3l, 55hp) 40% of all sales</a:t>
            </a:r>
            <a:endParaRPr/>
          </a:p>
          <a:p>
            <a:pPr indent="-393700" lvl="0" marL="457200" rtl="0" algn="l">
              <a:spcBef>
                <a:spcPts val="1000"/>
              </a:spcBef>
              <a:spcAft>
                <a:spcPts val="0"/>
              </a:spcAft>
              <a:buSzPts val="2600"/>
              <a:buChar char="•"/>
            </a:pPr>
            <a:r>
              <a:rPr lang="sv-SE"/>
              <a:t>Now: </a:t>
            </a:r>
            <a:r>
              <a:rPr b="1" lang="sv-SE"/>
              <a:t>Mass Customization</a:t>
            </a:r>
            <a:endParaRPr b="1"/>
          </a:p>
          <a:p>
            <a:pPr indent="-368300" lvl="1" marL="914400" rtl="0" algn="l">
              <a:spcBef>
                <a:spcPts val="500"/>
              </a:spcBef>
              <a:spcAft>
                <a:spcPts val="0"/>
              </a:spcAft>
              <a:buSzPts val="2200"/>
              <a:buChar char="•"/>
            </a:pPr>
            <a:r>
              <a:rPr lang="sv-SE"/>
              <a:t>10</a:t>
            </a:r>
            <a:r>
              <a:rPr baseline="30000" lang="sv-SE"/>
              <a:t>20</a:t>
            </a:r>
            <a:r>
              <a:rPr lang="sv-SE"/>
              <a:t> configurations at Audi, 10</a:t>
            </a:r>
            <a:r>
              <a:rPr baseline="30000" lang="sv-SE"/>
              <a:t>32</a:t>
            </a:r>
            <a:r>
              <a:rPr lang="sv-SE"/>
              <a:t> configurations at BMW</a:t>
            </a:r>
            <a:endParaRPr/>
          </a:p>
          <a:p>
            <a:pPr indent="-342900" lvl="2" marL="1371600" rtl="0" algn="l">
              <a:spcBef>
                <a:spcPts val="500"/>
              </a:spcBef>
              <a:spcAft>
                <a:spcPts val="0"/>
              </a:spcAft>
              <a:buSzPts val="1800"/>
              <a:buChar char="•"/>
            </a:pPr>
            <a:r>
              <a:rPr lang="sv-SE"/>
              <a:t>100 different undercarriages, 50 steering wheels</a:t>
            </a:r>
            <a:endParaRPr/>
          </a:p>
          <a:p>
            <a:pPr indent="-368300" lvl="1" marL="914400" rtl="0" algn="l">
              <a:spcBef>
                <a:spcPts val="500"/>
              </a:spcBef>
              <a:spcAft>
                <a:spcPts val="0"/>
              </a:spcAft>
              <a:buSzPts val="2200"/>
              <a:buChar char="•"/>
            </a:pPr>
            <a:r>
              <a:rPr b="1" lang="sv-SE"/>
              <a:t>Identical configurations are rarely produced</a:t>
            </a:r>
            <a:endParaRPr b="1"/>
          </a:p>
          <a:p>
            <a:pPr indent="-342900" lvl="2" marL="1371600" rtl="0" algn="l">
              <a:spcBef>
                <a:spcPts val="500"/>
              </a:spcBef>
              <a:spcAft>
                <a:spcPts val="0"/>
              </a:spcAft>
              <a:buSzPts val="1800"/>
              <a:buChar char="•"/>
            </a:pPr>
            <a:r>
              <a:rPr b="1" lang="sv-SE"/>
              <a:t>This is OK because of shared assets.</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44" name="Google Shape;444;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Sandwich Shop</a:t>
            </a:r>
            <a:endParaRPr/>
          </a:p>
        </p:txBody>
      </p:sp>
      <p:pic>
        <p:nvPicPr>
          <p:cNvPr id="445" name="Google Shape;445;p56"/>
          <p:cNvPicPr preferRelativeResize="0"/>
          <p:nvPr/>
        </p:nvPicPr>
        <p:blipFill>
          <a:blip r:embed="rId3">
            <a:alphaModFix/>
          </a:blip>
          <a:stretch>
            <a:fillRect/>
          </a:stretch>
        </p:blipFill>
        <p:spPr>
          <a:xfrm>
            <a:off x="468900" y="1335650"/>
            <a:ext cx="5327201" cy="2649849"/>
          </a:xfrm>
          <a:prstGeom prst="rect">
            <a:avLst/>
          </a:prstGeom>
          <a:noFill/>
          <a:ln>
            <a:noFill/>
          </a:ln>
        </p:spPr>
      </p:pic>
      <p:sp>
        <p:nvSpPr>
          <p:cNvPr id="446" name="Google Shape;446;p56"/>
          <p:cNvSpPr txBox="1"/>
          <p:nvPr/>
        </p:nvSpPr>
        <p:spPr>
          <a:xfrm>
            <a:off x="5890550" y="1330950"/>
            <a:ext cx="2796300" cy="303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sv-SE" sz="1800"/>
              <a:t>Sandwiches are build to match customer requests.</a:t>
            </a:r>
            <a:endParaRPr sz="1800"/>
          </a:p>
          <a:p>
            <a:pPr indent="-342900" lvl="0" marL="457200" rtl="0" algn="l">
              <a:spcBef>
                <a:spcPts val="0"/>
              </a:spcBef>
              <a:spcAft>
                <a:spcPts val="0"/>
              </a:spcAft>
              <a:buSzPts val="1800"/>
              <a:buChar char="●"/>
            </a:pPr>
            <a:r>
              <a:rPr lang="sv-SE" sz="1800"/>
              <a:t>Not arbitrary. Customer chooses from a set of successive choices.</a:t>
            </a:r>
            <a:endParaRPr sz="1800"/>
          </a:p>
          <a:p>
            <a:pPr indent="-342900" lvl="1" marL="914400" rtl="0" algn="l">
              <a:spcBef>
                <a:spcPts val="0"/>
              </a:spcBef>
              <a:spcAft>
                <a:spcPts val="0"/>
              </a:spcAft>
              <a:buSzPts val="1800"/>
              <a:buChar char="○"/>
            </a:pPr>
            <a:r>
              <a:rPr lang="sv-SE" sz="1800"/>
              <a:t>Meats, toppings, sauces.</a:t>
            </a:r>
            <a:endParaRPr sz="1800"/>
          </a:p>
          <a:p>
            <a:pPr indent="-342900" lvl="1" marL="914400" rtl="0" algn="l">
              <a:spcBef>
                <a:spcPts val="0"/>
              </a:spcBef>
              <a:spcAft>
                <a:spcPts val="0"/>
              </a:spcAft>
              <a:buSzPts val="1800"/>
              <a:buChar char="○"/>
            </a:pPr>
            <a:r>
              <a:rPr b="1" lang="sv-SE" sz="1800"/>
              <a:t>Shared assets.</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53" name="Google Shape;453;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Customized Computers</a:t>
            </a:r>
            <a:endParaRPr/>
          </a:p>
        </p:txBody>
      </p:sp>
      <p:pic>
        <p:nvPicPr>
          <p:cNvPr id="454" name="Google Shape;454;p57"/>
          <p:cNvPicPr preferRelativeResize="0"/>
          <p:nvPr/>
        </p:nvPicPr>
        <p:blipFill>
          <a:blip r:embed="rId3">
            <a:alphaModFix/>
          </a:blip>
          <a:stretch>
            <a:fillRect/>
          </a:stretch>
        </p:blipFill>
        <p:spPr>
          <a:xfrm>
            <a:off x="1297576" y="1234988"/>
            <a:ext cx="6548850" cy="3610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61" name="Google Shape;461;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300"/>
              <a:t>Standardized Software</a:t>
            </a:r>
            <a:endParaRPr sz="3300"/>
          </a:p>
        </p:txBody>
      </p:sp>
      <p:sp>
        <p:nvSpPr>
          <p:cNvPr id="462" name="Google Shape;462;p58"/>
          <p:cNvSpPr txBox="1"/>
          <p:nvPr>
            <p:ph idx="1" type="body"/>
          </p:nvPr>
        </p:nvSpPr>
        <p:spPr>
          <a:xfrm>
            <a:off x="468900" y="2138123"/>
            <a:ext cx="8217900" cy="26247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Industry agreed on standard platforms</a:t>
            </a:r>
            <a:endParaRPr/>
          </a:p>
          <a:p>
            <a:pPr indent="-368300" lvl="1" marL="914400" rtl="0" algn="l">
              <a:spcBef>
                <a:spcPts val="500"/>
              </a:spcBef>
              <a:spcAft>
                <a:spcPts val="0"/>
              </a:spcAft>
              <a:buSzPts val="2200"/>
              <a:buChar char="•"/>
            </a:pPr>
            <a:r>
              <a:rPr lang="sv-SE"/>
              <a:t>Ex: Excel instead of your own spreadsheet program.</a:t>
            </a:r>
            <a:endParaRPr/>
          </a:p>
          <a:p>
            <a:pPr indent="-393700" lvl="0" marL="457200" rtl="0" algn="l">
              <a:spcBef>
                <a:spcPts val="1000"/>
              </a:spcBef>
              <a:spcAft>
                <a:spcPts val="0"/>
              </a:spcAft>
              <a:buSzPts val="2600"/>
              <a:buChar char="•"/>
            </a:pPr>
            <a:r>
              <a:rPr lang="sv-SE"/>
              <a:t>Tries to satisfy the needs of most customers.</a:t>
            </a:r>
            <a:endParaRPr/>
          </a:p>
          <a:p>
            <a:pPr indent="-368300" lvl="1" marL="914400" rtl="0" algn="l">
              <a:spcBef>
                <a:spcPts val="500"/>
              </a:spcBef>
              <a:spcAft>
                <a:spcPts val="0"/>
              </a:spcAft>
              <a:buSzPts val="2200"/>
              <a:buChar char="•"/>
            </a:pPr>
            <a:r>
              <a:rPr lang="sv-SE"/>
              <a:t>For most customers, many features are not needed.</a:t>
            </a:r>
            <a:endParaRPr/>
          </a:p>
          <a:p>
            <a:pPr indent="-368300" lvl="1" marL="914400" rtl="0" algn="l">
              <a:spcBef>
                <a:spcPts val="500"/>
              </a:spcBef>
              <a:spcAft>
                <a:spcPts val="0"/>
              </a:spcAft>
              <a:buSzPts val="2200"/>
              <a:buChar char="•"/>
            </a:pPr>
            <a:r>
              <a:rPr lang="sv-SE"/>
              <a:t>Can lead to software that is hard to use, slow, buggy.</a:t>
            </a:r>
            <a:endParaRPr/>
          </a:p>
          <a:p>
            <a:pPr indent="-368300" lvl="1" marL="914400" rtl="0" algn="l">
              <a:spcBef>
                <a:spcPts val="500"/>
              </a:spcBef>
              <a:spcAft>
                <a:spcPts val="0"/>
              </a:spcAft>
              <a:buSzPts val="2200"/>
              <a:buChar char="•"/>
            </a:pPr>
            <a:r>
              <a:rPr lang="sv-SE"/>
              <a:t>May still be missing features, not support hardware, ...</a:t>
            </a:r>
            <a:endParaRPr/>
          </a:p>
        </p:txBody>
      </p:sp>
      <p:pic>
        <p:nvPicPr>
          <p:cNvPr id="463" name="Google Shape;463;p58"/>
          <p:cNvPicPr preferRelativeResize="0"/>
          <p:nvPr/>
        </p:nvPicPr>
        <p:blipFill>
          <a:blip r:embed="rId3">
            <a:alphaModFix/>
          </a:blip>
          <a:stretch>
            <a:fillRect/>
          </a:stretch>
        </p:blipFill>
        <p:spPr>
          <a:xfrm>
            <a:off x="5564250" y="614000"/>
            <a:ext cx="2953850" cy="1546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0" name="Google Shape;470;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Customized Software</a:t>
            </a:r>
            <a:endParaRPr/>
          </a:p>
        </p:txBody>
      </p:sp>
      <p:sp>
        <p:nvSpPr>
          <p:cNvPr id="471" name="Google Shape;471;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Personalization</a:t>
            </a:r>
            <a:endParaRPr sz="2300"/>
          </a:p>
          <a:p>
            <a:pPr indent="-349250" lvl="1" marL="914400" rtl="0" algn="l">
              <a:spcBef>
                <a:spcPts val="500"/>
              </a:spcBef>
              <a:spcAft>
                <a:spcPts val="0"/>
              </a:spcAft>
              <a:buSzPts val="1900"/>
              <a:buChar char="•"/>
            </a:pPr>
            <a:r>
              <a:rPr lang="sv-SE" sz="1900"/>
              <a:t>individual requirements, look &amp; feel, special algorithms</a:t>
            </a:r>
            <a:endParaRPr sz="1900"/>
          </a:p>
          <a:p>
            <a:pPr indent="-374650" lvl="0" marL="457200" rtl="0" algn="l">
              <a:spcBef>
                <a:spcPts val="1000"/>
              </a:spcBef>
              <a:spcAft>
                <a:spcPts val="0"/>
              </a:spcAft>
              <a:buSzPts val="2300"/>
              <a:buChar char="•"/>
            </a:pPr>
            <a:r>
              <a:rPr lang="sv-SE" sz="2300"/>
              <a:t>Hardware</a:t>
            </a:r>
            <a:endParaRPr sz="2300"/>
          </a:p>
          <a:p>
            <a:pPr indent="-349250" lvl="1" marL="914400" rtl="0" algn="l">
              <a:spcBef>
                <a:spcPts val="500"/>
              </a:spcBef>
              <a:spcAft>
                <a:spcPts val="0"/>
              </a:spcAft>
              <a:buSzPts val="1900"/>
              <a:buChar char="•"/>
            </a:pPr>
            <a:r>
              <a:rPr lang="sv-SE" sz="1900"/>
              <a:t>robots (sensors and actuators), computers (hardware devices)</a:t>
            </a:r>
            <a:endParaRPr sz="1900"/>
          </a:p>
          <a:p>
            <a:pPr indent="-374650" lvl="0" marL="457200" rtl="0" algn="l">
              <a:spcBef>
                <a:spcPts val="1000"/>
              </a:spcBef>
              <a:spcAft>
                <a:spcPts val="0"/>
              </a:spcAft>
              <a:buSzPts val="2300"/>
              <a:buChar char="•"/>
            </a:pPr>
            <a:r>
              <a:rPr lang="sv-SE" sz="2300"/>
              <a:t>Resource restrictions</a:t>
            </a:r>
            <a:endParaRPr sz="2300"/>
          </a:p>
          <a:p>
            <a:pPr indent="-349250" lvl="1" marL="914400" rtl="0" algn="l">
              <a:spcBef>
                <a:spcPts val="500"/>
              </a:spcBef>
              <a:spcAft>
                <a:spcPts val="0"/>
              </a:spcAft>
              <a:buSzPts val="1900"/>
              <a:buChar char="•"/>
            </a:pPr>
            <a:r>
              <a:rPr lang="sv-SE" sz="1900"/>
              <a:t>energy consumption, performance, memory demand</a:t>
            </a:r>
            <a:endParaRPr sz="1900"/>
          </a:p>
          <a:p>
            <a:pPr indent="-374650" lvl="0" marL="457200" rtl="0" algn="l">
              <a:spcBef>
                <a:spcPts val="1000"/>
              </a:spcBef>
              <a:spcAft>
                <a:spcPts val="0"/>
              </a:spcAft>
              <a:buSzPts val="2300"/>
              <a:buChar char="•"/>
            </a:pPr>
            <a:r>
              <a:rPr lang="sv-SE" sz="2300"/>
              <a:t>Software and product quality</a:t>
            </a:r>
            <a:endParaRPr sz="2300"/>
          </a:p>
          <a:p>
            <a:pPr indent="-349250" lvl="1" marL="914400" rtl="0" algn="l">
              <a:spcBef>
                <a:spcPts val="500"/>
              </a:spcBef>
              <a:spcAft>
                <a:spcPts val="0"/>
              </a:spcAft>
              <a:buSzPts val="1900"/>
              <a:buChar char="•"/>
            </a:pPr>
            <a:r>
              <a:rPr lang="sv-SE" sz="1900"/>
              <a:t>usability</a:t>
            </a:r>
            <a:endParaRPr sz="1900"/>
          </a:p>
          <a:p>
            <a:pPr indent="-349250" lvl="1" marL="914400" rtl="0" algn="l">
              <a:spcBef>
                <a:spcPts val="500"/>
              </a:spcBef>
              <a:spcAft>
                <a:spcPts val="0"/>
              </a:spcAft>
              <a:buSzPts val="1900"/>
              <a:buChar char="•"/>
            </a:pPr>
            <a:r>
              <a:rPr lang="sv-SE" sz="1900"/>
              <a:t>maintenance/verification/validation effort grows with functionality</a:t>
            </a:r>
            <a:endParaRPr sz="19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478" name="Google Shape;478;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3500"/>
              <a:t>Complexity Grows in Time and Space</a:t>
            </a:r>
            <a:endParaRPr sz="3500"/>
          </a:p>
        </p:txBody>
      </p:sp>
      <p:pic>
        <p:nvPicPr>
          <p:cNvPr id="479" name="Google Shape;479;p60"/>
          <p:cNvPicPr preferRelativeResize="0"/>
          <p:nvPr/>
        </p:nvPicPr>
        <p:blipFill>
          <a:blip r:embed="rId3">
            <a:alphaModFix/>
          </a:blip>
          <a:stretch>
            <a:fillRect/>
          </a:stretch>
        </p:blipFill>
        <p:spPr>
          <a:xfrm>
            <a:off x="968150" y="2499578"/>
            <a:ext cx="676275" cy="695325"/>
          </a:xfrm>
          <a:prstGeom prst="rect">
            <a:avLst/>
          </a:prstGeom>
          <a:noFill/>
          <a:ln>
            <a:noFill/>
          </a:ln>
        </p:spPr>
      </p:pic>
      <p:cxnSp>
        <p:nvCxnSpPr>
          <p:cNvPr id="480" name="Google Shape;480;p60"/>
          <p:cNvCxnSpPr>
            <a:stCxn id="481" idx="3"/>
            <a:endCxn id="482" idx="1"/>
          </p:cNvCxnSpPr>
          <p:nvPr/>
        </p:nvCxnSpPr>
        <p:spPr>
          <a:xfrm>
            <a:off x="468900" y="4613225"/>
            <a:ext cx="7727100" cy="0"/>
          </a:xfrm>
          <a:prstGeom prst="straightConnector1">
            <a:avLst/>
          </a:prstGeom>
          <a:noFill/>
          <a:ln cap="flat" cmpd="sng" w="38100">
            <a:solidFill>
              <a:schemeClr val="dk2"/>
            </a:solidFill>
            <a:prstDash val="solid"/>
            <a:round/>
            <a:headEnd len="med" w="med" type="none"/>
            <a:tailEnd len="med" w="med" type="triangle"/>
          </a:ln>
        </p:spPr>
      </p:cxnSp>
      <p:cxnSp>
        <p:nvCxnSpPr>
          <p:cNvPr id="483" name="Google Shape;483;p60"/>
          <p:cNvCxnSpPr>
            <a:stCxn id="481" idx="0"/>
            <a:endCxn id="484" idx="2"/>
          </p:cNvCxnSpPr>
          <p:nvPr/>
        </p:nvCxnSpPr>
        <p:spPr>
          <a:xfrm rot="10800000">
            <a:off x="393300" y="1408325"/>
            <a:ext cx="0" cy="3149100"/>
          </a:xfrm>
          <a:prstGeom prst="straightConnector1">
            <a:avLst/>
          </a:prstGeom>
          <a:noFill/>
          <a:ln cap="flat" cmpd="sng" w="38100">
            <a:solidFill>
              <a:schemeClr val="dk2"/>
            </a:solidFill>
            <a:prstDash val="solid"/>
            <a:round/>
            <a:headEnd len="med" w="med" type="none"/>
            <a:tailEnd len="med" w="med" type="triangle"/>
          </a:ln>
        </p:spPr>
      </p:cxnSp>
      <p:sp>
        <p:nvSpPr>
          <p:cNvPr id="485" name="Google Shape;485;p60"/>
          <p:cNvSpPr txBox="1"/>
          <p:nvPr/>
        </p:nvSpPr>
        <p:spPr>
          <a:xfrm>
            <a:off x="6817925" y="4259050"/>
            <a:ext cx="15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time (revisions)</a:t>
            </a:r>
            <a:endParaRPr/>
          </a:p>
        </p:txBody>
      </p:sp>
      <p:sp>
        <p:nvSpPr>
          <p:cNvPr id="486" name="Google Shape;486;p60"/>
          <p:cNvSpPr txBox="1"/>
          <p:nvPr/>
        </p:nvSpPr>
        <p:spPr>
          <a:xfrm>
            <a:off x="547400" y="1474750"/>
            <a:ext cx="15972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space (variants)</a:t>
            </a:r>
            <a:endParaRPr/>
          </a:p>
        </p:txBody>
      </p:sp>
      <p:cxnSp>
        <p:nvCxnSpPr>
          <p:cNvPr id="487" name="Google Shape;487;p60"/>
          <p:cNvCxnSpPr>
            <a:stCxn id="479" idx="3"/>
          </p:cNvCxnSpPr>
          <p:nvPr/>
        </p:nvCxnSpPr>
        <p:spPr>
          <a:xfrm>
            <a:off x="1644425" y="2847240"/>
            <a:ext cx="5723100" cy="3600"/>
          </a:xfrm>
          <a:prstGeom prst="straightConnector1">
            <a:avLst/>
          </a:prstGeom>
          <a:noFill/>
          <a:ln cap="flat" cmpd="sng" w="9525">
            <a:solidFill>
              <a:schemeClr val="dk2"/>
            </a:solidFill>
            <a:prstDash val="solid"/>
            <a:round/>
            <a:headEnd len="med" w="med" type="none"/>
            <a:tailEnd len="med" w="med" type="triangle"/>
          </a:ln>
        </p:spPr>
      </p:cxnSp>
      <p:pic>
        <p:nvPicPr>
          <p:cNvPr id="488" name="Google Shape;488;p60"/>
          <p:cNvPicPr preferRelativeResize="0"/>
          <p:nvPr/>
        </p:nvPicPr>
        <p:blipFill>
          <a:blip r:embed="rId4">
            <a:alphaModFix/>
          </a:blip>
          <a:stretch>
            <a:fillRect/>
          </a:stretch>
        </p:blipFill>
        <p:spPr>
          <a:xfrm>
            <a:off x="2316275" y="2093628"/>
            <a:ext cx="647700" cy="523875"/>
          </a:xfrm>
          <a:prstGeom prst="rect">
            <a:avLst/>
          </a:prstGeom>
          <a:noFill/>
          <a:ln>
            <a:noFill/>
          </a:ln>
        </p:spPr>
      </p:pic>
      <p:cxnSp>
        <p:nvCxnSpPr>
          <p:cNvPr id="489" name="Google Shape;489;p60"/>
          <p:cNvCxnSpPr>
            <a:endCxn id="488" idx="1"/>
          </p:cNvCxnSpPr>
          <p:nvPr/>
        </p:nvCxnSpPr>
        <p:spPr>
          <a:xfrm flipH="1" rot="10800000">
            <a:off x="2069375" y="2355565"/>
            <a:ext cx="246900" cy="486600"/>
          </a:xfrm>
          <a:prstGeom prst="straightConnector1">
            <a:avLst/>
          </a:prstGeom>
          <a:noFill/>
          <a:ln cap="flat" cmpd="sng" w="9525">
            <a:solidFill>
              <a:schemeClr val="dk2"/>
            </a:solidFill>
            <a:prstDash val="solid"/>
            <a:round/>
            <a:headEnd len="med" w="med" type="none"/>
            <a:tailEnd len="med" w="med" type="triangle"/>
          </a:ln>
        </p:spPr>
      </p:cxnSp>
      <p:cxnSp>
        <p:nvCxnSpPr>
          <p:cNvPr id="490" name="Google Shape;490;p60"/>
          <p:cNvCxnSpPr>
            <a:stCxn id="488" idx="3"/>
          </p:cNvCxnSpPr>
          <p:nvPr/>
        </p:nvCxnSpPr>
        <p:spPr>
          <a:xfrm flipH="1" rot="10800000">
            <a:off x="2963975" y="2352865"/>
            <a:ext cx="4395000" cy="2700"/>
          </a:xfrm>
          <a:prstGeom prst="straightConnector1">
            <a:avLst/>
          </a:prstGeom>
          <a:noFill/>
          <a:ln cap="flat" cmpd="sng" w="9525">
            <a:solidFill>
              <a:schemeClr val="dk2"/>
            </a:solidFill>
            <a:prstDash val="solid"/>
            <a:round/>
            <a:headEnd len="med" w="med" type="none"/>
            <a:tailEnd len="med" w="med" type="triangle"/>
          </a:ln>
        </p:spPr>
      </p:cxnSp>
      <p:sp>
        <p:nvSpPr>
          <p:cNvPr id="491" name="Google Shape;491;p60"/>
          <p:cNvSpPr txBox="1"/>
          <p:nvPr/>
        </p:nvSpPr>
        <p:spPr>
          <a:xfrm>
            <a:off x="1431800" y="2277863"/>
            <a:ext cx="712800" cy="1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a:t>branch</a:t>
            </a:r>
            <a:endParaRPr sz="1200"/>
          </a:p>
        </p:txBody>
      </p:sp>
      <p:pic>
        <p:nvPicPr>
          <p:cNvPr id="492" name="Google Shape;492;p60"/>
          <p:cNvPicPr preferRelativeResize="0"/>
          <p:nvPr/>
        </p:nvPicPr>
        <p:blipFill>
          <a:blip r:embed="rId5">
            <a:alphaModFix/>
          </a:blip>
          <a:stretch>
            <a:fillRect/>
          </a:stretch>
        </p:blipFill>
        <p:spPr>
          <a:xfrm>
            <a:off x="3844750" y="3046778"/>
            <a:ext cx="819150" cy="704850"/>
          </a:xfrm>
          <a:prstGeom prst="rect">
            <a:avLst/>
          </a:prstGeom>
          <a:noFill/>
          <a:ln>
            <a:noFill/>
          </a:ln>
        </p:spPr>
      </p:pic>
      <p:cxnSp>
        <p:nvCxnSpPr>
          <p:cNvPr id="493" name="Google Shape;493;p60"/>
          <p:cNvCxnSpPr>
            <a:endCxn id="492" idx="1"/>
          </p:cNvCxnSpPr>
          <p:nvPr/>
        </p:nvCxnSpPr>
        <p:spPr>
          <a:xfrm>
            <a:off x="3202750" y="2859503"/>
            <a:ext cx="642000" cy="539700"/>
          </a:xfrm>
          <a:prstGeom prst="straightConnector1">
            <a:avLst/>
          </a:prstGeom>
          <a:noFill/>
          <a:ln cap="flat" cmpd="sng" w="9525">
            <a:solidFill>
              <a:schemeClr val="dk2"/>
            </a:solidFill>
            <a:prstDash val="solid"/>
            <a:round/>
            <a:headEnd len="med" w="med" type="none"/>
            <a:tailEnd len="med" w="med" type="triangle"/>
          </a:ln>
        </p:spPr>
      </p:cxnSp>
      <p:cxnSp>
        <p:nvCxnSpPr>
          <p:cNvPr id="494" name="Google Shape;494;p60"/>
          <p:cNvCxnSpPr>
            <a:stCxn id="492" idx="3"/>
          </p:cNvCxnSpPr>
          <p:nvPr/>
        </p:nvCxnSpPr>
        <p:spPr>
          <a:xfrm>
            <a:off x="4663900" y="3399203"/>
            <a:ext cx="2712300" cy="1200"/>
          </a:xfrm>
          <a:prstGeom prst="straightConnector1">
            <a:avLst/>
          </a:prstGeom>
          <a:noFill/>
          <a:ln cap="flat" cmpd="sng" w="9525">
            <a:solidFill>
              <a:schemeClr val="dk2"/>
            </a:solidFill>
            <a:prstDash val="solid"/>
            <a:round/>
            <a:headEnd len="med" w="med" type="none"/>
            <a:tailEnd len="med" w="med" type="triangle"/>
          </a:ln>
        </p:spPr>
      </p:cxnSp>
      <p:sp>
        <p:nvSpPr>
          <p:cNvPr id="495" name="Google Shape;495;p60"/>
          <p:cNvSpPr txBox="1"/>
          <p:nvPr/>
        </p:nvSpPr>
        <p:spPr>
          <a:xfrm>
            <a:off x="2880800" y="3194888"/>
            <a:ext cx="712800" cy="1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a:t>branch</a:t>
            </a:r>
            <a:endParaRPr sz="1200"/>
          </a:p>
        </p:txBody>
      </p:sp>
      <p:pic>
        <p:nvPicPr>
          <p:cNvPr id="496" name="Google Shape;496;p60"/>
          <p:cNvPicPr preferRelativeResize="0"/>
          <p:nvPr/>
        </p:nvPicPr>
        <p:blipFill>
          <a:blip r:embed="rId6">
            <a:alphaModFix/>
          </a:blip>
          <a:stretch>
            <a:fillRect/>
          </a:stretch>
        </p:blipFill>
        <p:spPr>
          <a:xfrm>
            <a:off x="7446354" y="1474750"/>
            <a:ext cx="1558145" cy="882950"/>
          </a:xfrm>
          <a:prstGeom prst="rect">
            <a:avLst/>
          </a:prstGeom>
          <a:noFill/>
          <a:ln>
            <a:noFill/>
          </a:ln>
        </p:spPr>
      </p:pic>
      <p:pic>
        <p:nvPicPr>
          <p:cNvPr id="497" name="Google Shape;497;p60"/>
          <p:cNvPicPr preferRelativeResize="0"/>
          <p:nvPr/>
        </p:nvPicPr>
        <p:blipFill>
          <a:blip r:embed="rId6">
            <a:alphaModFix/>
          </a:blip>
          <a:stretch>
            <a:fillRect/>
          </a:stretch>
        </p:blipFill>
        <p:spPr>
          <a:xfrm>
            <a:off x="7446354" y="2329250"/>
            <a:ext cx="1558145" cy="882950"/>
          </a:xfrm>
          <a:prstGeom prst="rect">
            <a:avLst/>
          </a:prstGeom>
          <a:noFill/>
          <a:ln>
            <a:noFill/>
          </a:ln>
        </p:spPr>
      </p:pic>
      <p:pic>
        <p:nvPicPr>
          <p:cNvPr id="498" name="Google Shape;498;p60"/>
          <p:cNvPicPr preferRelativeResize="0"/>
          <p:nvPr/>
        </p:nvPicPr>
        <p:blipFill>
          <a:blip r:embed="rId6">
            <a:alphaModFix/>
          </a:blip>
          <a:stretch>
            <a:fillRect/>
          </a:stretch>
        </p:blipFill>
        <p:spPr>
          <a:xfrm>
            <a:off x="7446354" y="3205187"/>
            <a:ext cx="1558145" cy="882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
                                        <p:tgtEl>
                                          <p:spTgt spid="496"/>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05" name="Google Shape;505;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Adds Complexity</a:t>
            </a:r>
            <a:endParaRPr/>
          </a:p>
        </p:txBody>
      </p:sp>
      <p:pic>
        <p:nvPicPr>
          <p:cNvPr id="506" name="Google Shape;506;p61"/>
          <p:cNvPicPr preferRelativeResize="0"/>
          <p:nvPr/>
        </p:nvPicPr>
        <p:blipFill>
          <a:blip r:embed="rId3">
            <a:alphaModFix/>
          </a:blip>
          <a:stretch>
            <a:fillRect/>
          </a:stretch>
        </p:blipFill>
        <p:spPr>
          <a:xfrm>
            <a:off x="1347413" y="1330475"/>
            <a:ext cx="6460876" cy="3386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3" name="Google Shape;513;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in Software Ecosystems</a:t>
            </a:r>
            <a:endParaRPr/>
          </a:p>
        </p:txBody>
      </p:sp>
      <p:pic>
        <p:nvPicPr>
          <p:cNvPr id="514" name="Google Shape;514;p62"/>
          <p:cNvPicPr preferRelativeResize="0"/>
          <p:nvPr/>
        </p:nvPicPr>
        <p:blipFill>
          <a:blip r:embed="rId3">
            <a:alphaModFix/>
          </a:blip>
          <a:stretch>
            <a:fillRect/>
          </a:stretch>
        </p:blipFill>
        <p:spPr>
          <a:xfrm>
            <a:off x="3365625" y="1217875"/>
            <a:ext cx="609600" cy="1409700"/>
          </a:xfrm>
          <a:prstGeom prst="rect">
            <a:avLst/>
          </a:prstGeom>
          <a:noFill/>
          <a:ln>
            <a:noFill/>
          </a:ln>
        </p:spPr>
      </p:pic>
      <p:pic>
        <p:nvPicPr>
          <p:cNvPr id="515" name="Google Shape;515;p62"/>
          <p:cNvPicPr preferRelativeResize="0"/>
          <p:nvPr/>
        </p:nvPicPr>
        <p:blipFill>
          <a:blip r:embed="rId4">
            <a:alphaModFix/>
          </a:blip>
          <a:stretch>
            <a:fillRect/>
          </a:stretch>
        </p:blipFill>
        <p:spPr>
          <a:xfrm>
            <a:off x="2152600" y="1520503"/>
            <a:ext cx="781050" cy="495300"/>
          </a:xfrm>
          <a:prstGeom prst="rect">
            <a:avLst/>
          </a:prstGeom>
          <a:noFill/>
          <a:ln>
            <a:noFill/>
          </a:ln>
        </p:spPr>
      </p:pic>
      <p:pic>
        <p:nvPicPr>
          <p:cNvPr id="516" name="Google Shape;516;p62"/>
          <p:cNvPicPr preferRelativeResize="0"/>
          <p:nvPr/>
        </p:nvPicPr>
        <p:blipFill>
          <a:blip r:embed="rId5">
            <a:alphaModFix/>
          </a:blip>
          <a:stretch>
            <a:fillRect/>
          </a:stretch>
        </p:blipFill>
        <p:spPr>
          <a:xfrm>
            <a:off x="5906975" y="1334778"/>
            <a:ext cx="657225" cy="628650"/>
          </a:xfrm>
          <a:prstGeom prst="rect">
            <a:avLst/>
          </a:prstGeom>
          <a:noFill/>
          <a:ln>
            <a:noFill/>
          </a:ln>
        </p:spPr>
      </p:pic>
      <p:pic>
        <p:nvPicPr>
          <p:cNvPr id="517" name="Google Shape;517;p62"/>
          <p:cNvPicPr preferRelativeResize="0"/>
          <p:nvPr/>
        </p:nvPicPr>
        <p:blipFill>
          <a:blip r:embed="rId6">
            <a:alphaModFix/>
          </a:blip>
          <a:stretch>
            <a:fillRect/>
          </a:stretch>
        </p:blipFill>
        <p:spPr>
          <a:xfrm>
            <a:off x="4518813" y="1315725"/>
            <a:ext cx="733425" cy="666750"/>
          </a:xfrm>
          <a:prstGeom prst="rect">
            <a:avLst/>
          </a:prstGeom>
          <a:noFill/>
          <a:ln>
            <a:noFill/>
          </a:ln>
        </p:spPr>
      </p:pic>
      <p:pic>
        <p:nvPicPr>
          <p:cNvPr id="518" name="Google Shape;518;p62"/>
          <p:cNvPicPr preferRelativeResize="0"/>
          <p:nvPr/>
        </p:nvPicPr>
        <p:blipFill>
          <a:blip r:embed="rId7">
            <a:alphaModFix/>
          </a:blip>
          <a:stretch>
            <a:fillRect/>
          </a:stretch>
        </p:blipFill>
        <p:spPr>
          <a:xfrm>
            <a:off x="7218937" y="1282394"/>
            <a:ext cx="733425" cy="733411"/>
          </a:xfrm>
          <a:prstGeom prst="rect">
            <a:avLst/>
          </a:prstGeom>
          <a:noFill/>
          <a:ln>
            <a:noFill/>
          </a:ln>
        </p:spPr>
      </p:pic>
      <p:sp>
        <p:nvSpPr>
          <p:cNvPr id="519" name="Google Shape;519;p62"/>
          <p:cNvSpPr txBox="1"/>
          <p:nvPr/>
        </p:nvSpPr>
        <p:spPr>
          <a:xfrm>
            <a:off x="609650" y="2189625"/>
            <a:ext cx="7848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                               eCos          Linux Kernal      Eclipse                 Debian              Android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sv-SE"/>
              <a:t>What:                 </a:t>
            </a:r>
            <a:r>
              <a:rPr lang="sv-SE"/>
              <a:t>embedded OS,   OS kernal,            IDE,           desktop/server OS,   mobile OS</a:t>
            </a:r>
            <a:endParaRPr/>
          </a:p>
          <a:p>
            <a:pPr indent="0" lvl="0" marL="0" rtl="0" algn="l">
              <a:spcBef>
                <a:spcPts val="0"/>
              </a:spcBef>
              <a:spcAft>
                <a:spcPts val="0"/>
              </a:spcAft>
              <a:buNone/>
            </a:pPr>
            <a:r>
              <a:t/>
            </a:r>
            <a:endParaRPr/>
          </a:p>
          <a:p>
            <a:pPr indent="0" lvl="0" marL="0" rtl="0" algn="l">
              <a:spcBef>
                <a:spcPts val="0"/>
              </a:spcBef>
              <a:spcAft>
                <a:spcPts val="0"/>
              </a:spcAft>
              <a:buNone/>
            </a:pPr>
            <a:r>
              <a:rPr b="1" lang="sv-SE"/>
              <a:t>Customization:</a:t>
            </a:r>
            <a:r>
              <a:rPr lang="sv-SE"/>
              <a:t>  config options,  config options,  add-ons,         packages,                  apps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3"/>
          <p:cNvPicPr preferRelativeResize="0"/>
          <p:nvPr/>
        </p:nvPicPr>
        <p:blipFill>
          <a:blip r:embed="rId3">
            <a:alphaModFix/>
          </a:blip>
          <a:stretch>
            <a:fillRect/>
          </a:stretch>
        </p:blipFill>
        <p:spPr>
          <a:xfrm>
            <a:off x="3852775" y="-1069250"/>
            <a:ext cx="7092850" cy="7084521"/>
          </a:xfrm>
          <a:prstGeom prst="rect">
            <a:avLst/>
          </a:prstGeom>
          <a:noFill/>
          <a:ln>
            <a:noFill/>
          </a:ln>
        </p:spPr>
      </p:pic>
      <p:sp>
        <p:nvSpPr>
          <p:cNvPr id="526" name="Google Shape;526;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27" name="Google Shape;527;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in Software Ecosystems</a:t>
            </a:r>
            <a:endParaRPr/>
          </a:p>
        </p:txBody>
      </p:sp>
      <p:pic>
        <p:nvPicPr>
          <p:cNvPr id="528" name="Google Shape;528;p63"/>
          <p:cNvPicPr preferRelativeResize="0"/>
          <p:nvPr/>
        </p:nvPicPr>
        <p:blipFill>
          <a:blip r:embed="rId4">
            <a:alphaModFix/>
          </a:blip>
          <a:stretch>
            <a:fillRect/>
          </a:stretch>
        </p:blipFill>
        <p:spPr>
          <a:xfrm>
            <a:off x="3365625" y="1217875"/>
            <a:ext cx="609600" cy="1409700"/>
          </a:xfrm>
          <a:prstGeom prst="rect">
            <a:avLst/>
          </a:prstGeom>
          <a:noFill/>
          <a:ln>
            <a:noFill/>
          </a:ln>
        </p:spPr>
      </p:pic>
      <p:pic>
        <p:nvPicPr>
          <p:cNvPr id="529" name="Google Shape;529;p63"/>
          <p:cNvPicPr preferRelativeResize="0"/>
          <p:nvPr/>
        </p:nvPicPr>
        <p:blipFill>
          <a:blip r:embed="rId5">
            <a:alphaModFix/>
          </a:blip>
          <a:stretch>
            <a:fillRect/>
          </a:stretch>
        </p:blipFill>
        <p:spPr>
          <a:xfrm>
            <a:off x="2152600" y="1520503"/>
            <a:ext cx="781050" cy="495300"/>
          </a:xfrm>
          <a:prstGeom prst="rect">
            <a:avLst/>
          </a:prstGeom>
          <a:noFill/>
          <a:ln>
            <a:noFill/>
          </a:ln>
        </p:spPr>
      </p:pic>
      <p:pic>
        <p:nvPicPr>
          <p:cNvPr id="530" name="Google Shape;530;p63"/>
          <p:cNvPicPr preferRelativeResize="0"/>
          <p:nvPr/>
        </p:nvPicPr>
        <p:blipFill>
          <a:blip r:embed="rId6">
            <a:alphaModFix/>
          </a:blip>
          <a:stretch>
            <a:fillRect/>
          </a:stretch>
        </p:blipFill>
        <p:spPr>
          <a:xfrm>
            <a:off x="5906975" y="1334778"/>
            <a:ext cx="657225" cy="628650"/>
          </a:xfrm>
          <a:prstGeom prst="rect">
            <a:avLst/>
          </a:prstGeom>
          <a:noFill/>
          <a:ln>
            <a:noFill/>
          </a:ln>
        </p:spPr>
      </p:pic>
      <p:pic>
        <p:nvPicPr>
          <p:cNvPr id="531" name="Google Shape;531;p63"/>
          <p:cNvPicPr preferRelativeResize="0"/>
          <p:nvPr/>
        </p:nvPicPr>
        <p:blipFill>
          <a:blip r:embed="rId7">
            <a:alphaModFix/>
          </a:blip>
          <a:stretch>
            <a:fillRect/>
          </a:stretch>
        </p:blipFill>
        <p:spPr>
          <a:xfrm>
            <a:off x="4518813" y="1315725"/>
            <a:ext cx="733425" cy="666750"/>
          </a:xfrm>
          <a:prstGeom prst="rect">
            <a:avLst/>
          </a:prstGeom>
          <a:noFill/>
          <a:ln>
            <a:noFill/>
          </a:ln>
        </p:spPr>
      </p:pic>
      <p:pic>
        <p:nvPicPr>
          <p:cNvPr id="532" name="Google Shape;532;p63"/>
          <p:cNvPicPr preferRelativeResize="0"/>
          <p:nvPr/>
        </p:nvPicPr>
        <p:blipFill>
          <a:blip r:embed="rId8">
            <a:alphaModFix/>
          </a:blip>
          <a:stretch>
            <a:fillRect/>
          </a:stretch>
        </p:blipFill>
        <p:spPr>
          <a:xfrm>
            <a:off x="7218937" y="1282394"/>
            <a:ext cx="733425" cy="733411"/>
          </a:xfrm>
          <a:prstGeom prst="rect">
            <a:avLst/>
          </a:prstGeom>
          <a:noFill/>
          <a:ln>
            <a:noFill/>
          </a:ln>
        </p:spPr>
      </p:pic>
      <p:pic>
        <p:nvPicPr>
          <p:cNvPr id="533" name="Google Shape;533;p63"/>
          <p:cNvPicPr preferRelativeResize="0"/>
          <p:nvPr/>
        </p:nvPicPr>
        <p:blipFill>
          <a:blip r:embed="rId9">
            <a:alphaModFix/>
          </a:blip>
          <a:stretch>
            <a:fillRect/>
          </a:stretch>
        </p:blipFill>
        <p:spPr>
          <a:xfrm>
            <a:off x="2093025" y="2533125"/>
            <a:ext cx="723900" cy="723900"/>
          </a:xfrm>
          <a:prstGeom prst="rect">
            <a:avLst/>
          </a:prstGeom>
          <a:noFill/>
          <a:ln>
            <a:noFill/>
          </a:ln>
        </p:spPr>
      </p:pic>
      <p:pic>
        <p:nvPicPr>
          <p:cNvPr id="534" name="Google Shape;534;p63"/>
          <p:cNvPicPr preferRelativeResize="0"/>
          <p:nvPr/>
        </p:nvPicPr>
        <p:blipFill>
          <a:blip r:embed="rId10">
            <a:alphaModFix/>
          </a:blip>
          <a:stretch>
            <a:fillRect/>
          </a:stretch>
        </p:blipFill>
        <p:spPr>
          <a:xfrm>
            <a:off x="3037013" y="2271188"/>
            <a:ext cx="1266825" cy="1247775"/>
          </a:xfrm>
          <a:prstGeom prst="rect">
            <a:avLst/>
          </a:prstGeom>
          <a:noFill/>
          <a:ln>
            <a:noFill/>
          </a:ln>
        </p:spPr>
      </p:pic>
      <p:pic>
        <p:nvPicPr>
          <p:cNvPr id="535" name="Google Shape;535;p63"/>
          <p:cNvPicPr preferRelativeResize="0"/>
          <p:nvPr/>
        </p:nvPicPr>
        <p:blipFill>
          <a:blip r:embed="rId11">
            <a:alphaModFix/>
          </a:blip>
          <a:stretch>
            <a:fillRect/>
          </a:stretch>
        </p:blipFill>
        <p:spPr>
          <a:xfrm>
            <a:off x="4303850" y="2310138"/>
            <a:ext cx="1076325" cy="1066800"/>
          </a:xfrm>
          <a:prstGeom prst="rect">
            <a:avLst/>
          </a:prstGeom>
          <a:noFill/>
          <a:ln>
            <a:noFill/>
          </a:ln>
        </p:spPr>
      </p:pic>
      <p:pic>
        <p:nvPicPr>
          <p:cNvPr id="536" name="Google Shape;536;p63"/>
          <p:cNvPicPr preferRelativeResize="0"/>
          <p:nvPr/>
        </p:nvPicPr>
        <p:blipFill>
          <a:blip r:embed="rId12">
            <a:alphaModFix/>
          </a:blip>
          <a:stretch>
            <a:fillRect/>
          </a:stretch>
        </p:blipFill>
        <p:spPr>
          <a:xfrm>
            <a:off x="5225938" y="2015788"/>
            <a:ext cx="2019300" cy="2000250"/>
          </a:xfrm>
          <a:prstGeom prst="rect">
            <a:avLst/>
          </a:prstGeom>
          <a:noFill/>
          <a:ln>
            <a:noFill/>
          </a:ln>
        </p:spPr>
      </p:pic>
      <p:sp>
        <p:nvSpPr>
          <p:cNvPr id="537" name="Google Shape;537;p63"/>
          <p:cNvSpPr txBox="1"/>
          <p:nvPr/>
        </p:nvSpPr>
        <p:spPr>
          <a:xfrm>
            <a:off x="609650" y="2189625"/>
            <a:ext cx="7848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                               eCos          Linux Kernal      Eclipse                 Debian              Android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sv-SE"/>
              <a:t>Options                 2.8K                 13K                 &gt; 7K                     28K                   &gt; 3.3M</a:t>
            </a:r>
            <a:endParaRPr b="1"/>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16" name="Google Shape;116;p19"/>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Fast forward to the present day...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44" name="Google Shape;544;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Controlling Variability</a:t>
            </a:r>
            <a:endParaRPr/>
          </a:p>
        </p:txBody>
      </p:sp>
      <p:sp>
        <p:nvSpPr>
          <p:cNvPr id="545" name="Google Shape;545;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Variability mechanisms</a:t>
            </a:r>
            <a:r>
              <a:rPr lang="sv-SE"/>
              <a:t> introduced controlled points where customization can occur.</a:t>
            </a:r>
            <a:endParaRPr/>
          </a:p>
          <a:p>
            <a:pPr indent="-368300" lvl="1" marL="914400" rtl="0" algn="l">
              <a:spcBef>
                <a:spcPts val="0"/>
              </a:spcBef>
              <a:spcAft>
                <a:spcPts val="0"/>
              </a:spcAft>
              <a:buSzPts val="2200"/>
              <a:buChar char="•"/>
            </a:pPr>
            <a:r>
              <a:rPr lang="sv-SE"/>
              <a:t>called </a:t>
            </a:r>
            <a:r>
              <a:rPr b="1" lang="sv-SE"/>
              <a:t>variation points</a:t>
            </a:r>
            <a:endParaRPr b="1"/>
          </a:p>
          <a:p>
            <a:pPr indent="-393700" lvl="0" marL="457200" rtl="0" algn="l">
              <a:spcBef>
                <a:spcPts val="0"/>
              </a:spcBef>
              <a:spcAft>
                <a:spcPts val="0"/>
              </a:spcAft>
              <a:buSzPts val="2600"/>
              <a:buChar char="•"/>
            </a:pPr>
            <a:r>
              <a:rPr lang="sv-SE"/>
              <a:t>Variation points determine the concrete software variants that can occur.</a:t>
            </a:r>
            <a:endParaRPr/>
          </a:p>
          <a:p>
            <a:pPr indent="-368300" lvl="1" marL="914400" rtl="0" algn="l">
              <a:spcBef>
                <a:spcPts val="0"/>
              </a:spcBef>
              <a:spcAft>
                <a:spcPts val="0"/>
              </a:spcAft>
              <a:buSzPts val="2200"/>
              <a:buChar char="•"/>
            </a:pPr>
            <a:r>
              <a:rPr lang="sv-SE"/>
              <a:t>In a closed system, we know how many variants are possible (Linux kernal)</a:t>
            </a:r>
            <a:endParaRPr/>
          </a:p>
          <a:p>
            <a:pPr indent="-368300" lvl="1" marL="914400" rtl="0" algn="l">
              <a:spcBef>
                <a:spcPts val="0"/>
              </a:spcBef>
              <a:spcAft>
                <a:spcPts val="0"/>
              </a:spcAft>
              <a:buSzPts val="2200"/>
              <a:buChar char="•"/>
            </a:pPr>
            <a:r>
              <a:rPr lang="sv-SE"/>
              <a:t>In an open system, we cannot know all possible variants</a:t>
            </a:r>
            <a:endParaRPr/>
          </a:p>
          <a:p>
            <a:pPr indent="-342900" lvl="2" marL="1371600" rtl="0" algn="l">
              <a:spcBef>
                <a:spcPts val="0"/>
              </a:spcBef>
              <a:spcAft>
                <a:spcPts val="0"/>
              </a:spcAft>
              <a:buSzPts val="1800"/>
              <a:buChar char="•"/>
            </a:pPr>
            <a:r>
              <a:rPr lang="sv-SE"/>
              <a:t>(Android - ex: different apps can be bound to variation points)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52" name="Google Shape;552;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Mechanisms</a:t>
            </a:r>
            <a:endParaRPr/>
          </a:p>
        </p:txBody>
      </p:sp>
      <p:sp>
        <p:nvSpPr>
          <p:cNvPr id="553" name="Google Shape;553;p65"/>
          <p:cNvSpPr txBox="1"/>
          <p:nvPr>
            <p:ph idx="1" type="body"/>
          </p:nvPr>
        </p:nvSpPr>
        <p:spPr>
          <a:xfrm>
            <a:off x="901624" y="1282400"/>
            <a:ext cx="7785300" cy="348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sv-SE" sz="2400"/>
              <a:t>Linux and eCos use </a:t>
            </a:r>
            <a:r>
              <a:rPr b="1" lang="sv-SE" sz="2400"/>
              <a:t>feature models</a:t>
            </a:r>
            <a:endParaRPr b="1" sz="2400"/>
          </a:p>
          <a:p>
            <a:pPr indent="-355600" lvl="1" marL="914400" rtl="0" algn="l">
              <a:spcBef>
                <a:spcPts val="0"/>
              </a:spcBef>
              <a:spcAft>
                <a:spcPts val="0"/>
              </a:spcAft>
              <a:buSzPts val="2000"/>
              <a:buChar char="•"/>
            </a:pPr>
            <a:r>
              <a:rPr lang="sv-SE" sz="2000"/>
              <a:t>Hierarchical menus of config options</a:t>
            </a:r>
            <a:endParaRPr sz="2000"/>
          </a:p>
          <a:p>
            <a:pPr indent="-355600" lvl="1" marL="914400" rtl="0" algn="l">
              <a:spcBef>
                <a:spcPts val="0"/>
              </a:spcBef>
              <a:spcAft>
                <a:spcPts val="0"/>
              </a:spcAft>
              <a:buSzPts val="2000"/>
              <a:buChar char="•"/>
            </a:pPr>
            <a:r>
              <a:rPr lang="sv-SE" sz="2000"/>
              <a:t>Centralized list of options, constraints limit combinations. </a:t>
            </a:r>
            <a:endParaRPr sz="2000"/>
          </a:p>
          <a:p>
            <a:pPr indent="-381000" lvl="0" marL="457200" rtl="0" algn="l">
              <a:spcBef>
                <a:spcPts val="0"/>
              </a:spcBef>
              <a:spcAft>
                <a:spcPts val="0"/>
              </a:spcAft>
              <a:buSzPts val="2400"/>
              <a:buChar char="•"/>
            </a:pPr>
            <a:r>
              <a:rPr lang="sv-SE" sz="2400"/>
              <a:t>Debian and Eclipse use </a:t>
            </a:r>
            <a:r>
              <a:rPr b="1" lang="sv-SE" sz="2400"/>
              <a:t>manifest-based packages.</a:t>
            </a:r>
            <a:endParaRPr sz="2400"/>
          </a:p>
          <a:p>
            <a:pPr indent="-355600" lvl="1" marL="914400" rtl="0" algn="l">
              <a:spcBef>
                <a:spcPts val="0"/>
              </a:spcBef>
              <a:spcAft>
                <a:spcPts val="0"/>
              </a:spcAft>
              <a:buSzPts val="2000"/>
              <a:buChar char="•"/>
            </a:pPr>
            <a:r>
              <a:rPr lang="sv-SE" sz="2000"/>
              <a:t>Structured metadata about the options.</a:t>
            </a:r>
            <a:endParaRPr sz="2000"/>
          </a:p>
          <a:p>
            <a:pPr indent="-355600" lvl="1" marL="914400" rtl="0" algn="l">
              <a:spcBef>
                <a:spcPts val="0"/>
              </a:spcBef>
              <a:spcAft>
                <a:spcPts val="0"/>
              </a:spcAft>
              <a:buSzPts val="2000"/>
              <a:buChar char="•"/>
            </a:pPr>
            <a:r>
              <a:rPr lang="sv-SE" sz="2000"/>
              <a:t>Version info, dependencies, categorization.</a:t>
            </a:r>
            <a:endParaRPr sz="2000"/>
          </a:p>
          <a:p>
            <a:pPr indent="-355600" lvl="1" marL="914400" rtl="0" algn="l">
              <a:spcBef>
                <a:spcPts val="0"/>
              </a:spcBef>
              <a:spcAft>
                <a:spcPts val="0"/>
              </a:spcAft>
              <a:buSzPts val="2000"/>
              <a:buChar char="•"/>
            </a:pPr>
            <a:r>
              <a:rPr lang="sv-SE" sz="2000"/>
              <a:t>Central repositories</a:t>
            </a:r>
            <a:endParaRPr sz="2000"/>
          </a:p>
          <a:p>
            <a:pPr indent="-381000" lvl="0" marL="457200" rtl="0" algn="l">
              <a:spcBef>
                <a:spcPts val="0"/>
              </a:spcBef>
              <a:spcAft>
                <a:spcPts val="0"/>
              </a:spcAft>
              <a:buSzPts val="2400"/>
              <a:buChar char="•"/>
            </a:pPr>
            <a:r>
              <a:rPr lang="sv-SE" sz="2400"/>
              <a:t>Android uses </a:t>
            </a:r>
            <a:r>
              <a:rPr b="1" lang="sv-SE" sz="2400"/>
              <a:t>service-oriented apps.</a:t>
            </a:r>
            <a:endParaRPr sz="2400"/>
          </a:p>
          <a:p>
            <a:pPr indent="-355600" lvl="1" marL="914400" rtl="0" algn="l">
              <a:spcBef>
                <a:spcPts val="0"/>
              </a:spcBef>
              <a:spcAft>
                <a:spcPts val="0"/>
              </a:spcAft>
              <a:buSzPts val="2000"/>
              <a:buChar char="•"/>
            </a:pPr>
            <a:r>
              <a:rPr lang="sv-SE" sz="2000"/>
              <a:t>Provide a common interface and constraints on capabilities</a:t>
            </a:r>
            <a:endParaRPr sz="2000"/>
          </a:p>
          <a:p>
            <a:pPr indent="-355600" lvl="1" marL="914400" rtl="0" algn="l">
              <a:spcBef>
                <a:spcPts val="0"/>
              </a:spcBef>
              <a:spcAft>
                <a:spcPts val="0"/>
              </a:spcAft>
              <a:buSzPts val="2000"/>
              <a:buChar char="•"/>
            </a:pPr>
            <a:r>
              <a:rPr lang="sv-SE" sz="2000"/>
              <a:t>Hook to concrete apps at run-time.</a:t>
            </a:r>
            <a:endParaRPr sz="2000"/>
          </a:p>
        </p:txBody>
      </p:sp>
      <p:pic>
        <p:nvPicPr>
          <p:cNvPr id="554" name="Google Shape;554;p65"/>
          <p:cNvPicPr preferRelativeResize="0"/>
          <p:nvPr/>
        </p:nvPicPr>
        <p:blipFill>
          <a:blip r:embed="rId3">
            <a:alphaModFix/>
          </a:blip>
          <a:stretch>
            <a:fillRect/>
          </a:stretch>
        </p:blipFill>
        <p:spPr>
          <a:xfrm>
            <a:off x="91625" y="1466850"/>
            <a:ext cx="990325" cy="926425"/>
          </a:xfrm>
          <a:prstGeom prst="rect">
            <a:avLst/>
          </a:prstGeom>
          <a:noFill/>
          <a:ln>
            <a:noFill/>
          </a:ln>
        </p:spPr>
      </p:pic>
      <p:pic>
        <p:nvPicPr>
          <p:cNvPr id="555" name="Google Shape;555;p65"/>
          <p:cNvPicPr preferRelativeResize="0"/>
          <p:nvPr/>
        </p:nvPicPr>
        <p:blipFill>
          <a:blip r:embed="rId4">
            <a:alphaModFix/>
          </a:blip>
          <a:stretch>
            <a:fillRect/>
          </a:stretch>
        </p:blipFill>
        <p:spPr>
          <a:xfrm>
            <a:off x="186740" y="2716138"/>
            <a:ext cx="800100" cy="612825"/>
          </a:xfrm>
          <a:prstGeom prst="rect">
            <a:avLst/>
          </a:prstGeom>
          <a:noFill/>
          <a:ln>
            <a:noFill/>
          </a:ln>
        </p:spPr>
      </p:pic>
      <p:pic>
        <p:nvPicPr>
          <p:cNvPr id="556" name="Google Shape;556;p65"/>
          <p:cNvPicPr preferRelativeResize="0"/>
          <p:nvPr/>
        </p:nvPicPr>
        <p:blipFill>
          <a:blip r:embed="rId5">
            <a:alphaModFix/>
          </a:blip>
          <a:stretch>
            <a:fillRect/>
          </a:stretch>
        </p:blipFill>
        <p:spPr>
          <a:xfrm>
            <a:off x="246933" y="3503420"/>
            <a:ext cx="679725" cy="762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63" name="Google Shape;563;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Variability Management</a:t>
            </a:r>
            <a:endParaRPr/>
          </a:p>
        </p:txBody>
      </p:sp>
      <p:sp>
        <p:nvSpPr>
          <p:cNvPr id="564" name="Google Shape;564;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Friction between</a:t>
            </a:r>
            <a:r>
              <a:rPr lang="sv-SE"/>
              <a:t> </a:t>
            </a:r>
            <a:r>
              <a:rPr b="1" lang="sv-SE"/>
              <a:t>managing</a:t>
            </a:r>
            <a:r>
              <a:rPr lang="sv-SE"/>
              <a:t> variability and </a:t>
            </a:r>
            <a:r>
              <a:rPr b="1" lang="sv-SE"/>
              <a:t>encouraging</a:t>
            </a:r>
            <a:r>
              <a:rPr lang="sv-SE"/>
              <a:t> it.</a:t>
            </a:r>
            <a:endParaRPr/>
          </a:p>
          <a:p>
            <a:pPr indent="-368300" lvl="1" marL="914400" rtl="0" algn="l">
              <a:spcBef>
                <a:spcPts val="500"/>
              </a:spcBef>
              <a:spcAft>
                <a:spcPts val="0"/>
              </a:spcAft>
              <a:buSzPts val="2200"/>
              <a:buChar char="•"/>
            </a:pPr>
            <a:r>
              <a:rPr lang="sv-SE"/>
              <a:t>Management allows control of scope, limitation of number of variants.</a:t>
            </a:r>
            <a:endParaRPr/>
          </a:p>
          <a:p>
            <a:pPr indent="-368300" lvl="1" marL="914400" rtl="0" algn="l">
              <a:spcBef>
                <a:spcPts val="500"/>
              </a:spcBef>
              <a:spcAft>
                <a:spcPts val="0"/>
              </a:spcAft>
              <a:buSzPts val="2200"/>
              <a:buChar char="•"/>
            </a:pPr>
            <a:r>
              <a:rPr lang="sv-SE"/>
              <a:t>However, encouragement </a:t>
            </a:r>
            <a:r>
              <a:rPr lang="sv-SE"/>
              <a:t>unleashes</a:t>
            </a:r>
            <a:r>
              <a:rPr lang="sv-SE"/>
              <a:t> innovation and encourages competition.</a:t>
            </a:r>
            <a:endParaRPr/>
          </a:p>
          <a:p>
            <a:pPr indent="-393700" lvl="0" marL="457200" rtl="0" algn="l">
              <a:spcBef>
                <a:spcPts val="1000"/>
              </a:spcBef>
              <a:spcAft>
                <a:spcPts val="0"/>
              </a:spcAft>
              <a:buSzPts val="2600"/>
              <a:buChar char="•"/>
            </a:pPr>
            <a:r>
              <a:rPr lang="sv-SE"/>
              <a:t>Many options we will cover in class will help manage and control variability.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71" name="Google Shape;571;p67"/>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578" name="Google Shape;578;p68"/>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Software Product Lines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85" name="Google Shape;585;p6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Customization</a:t>
            </a:r>
            <a:endParaRPr/>
          </a:p>
        </p:txBody>
      </p:sp>
      <p:pic>
        <p:nvPicPr>
          <p:cNvPr id="586" name="Google Shape;586;p69"/>
          <p:cNvPicPr preferRelativeResize="0"/>
          <p:nvPr/>
        </p:nvPicPr>
        <p:blipFill>
          <a:blip r:embed="rId3">
            <a:alphaModFix/>
          </a:blip>
          <a:stretch>
            <a:fillRect/>
          </a:stretch>
        </p:blipFill>
        <p:spPr>
          <a:xfrm>
            <a:off x="1253199" y="2086599"/>
            <a:ext cx="1564050" cy="2162350"/>
          </a:xfrm>
          <a:prstGeom prst="rect">
            <a:avLst/>
          </a:prstGeom>
          <a:noFill/>
          <a:ln>
            <a:noFill/>
          </a:ln>
        </p:spPr>
      </p:pic>
      <p:pic>
        <p:nvPicPr>
          <p:cNvPr id="587" name="Google Shape;587;p69"/>
          <p:cNvPicPr preferRelativeResize="0"/>
          <p:nvPr/>
        </p:nvPicPr>
        <p:blipFill>
          <a:blip r:embed="rId4">
            <a:alphaModFix/>
          </a:blip>
          <a:stretch>
            <a:fillRect/>
          </a:stretch>
        </p:blipFill>
        <p:spPr>
          <a:xfrm>
            <a:off x="3781424" y="1898478"/>
            <a:ext cx="1581150" cy="2419350"/>
          </a:xfrm>
          <a:prstGeom prst="rect">
            <a:avLst/>
          </a:prstGeom>
          <a:noFill/>
          <a:ln>
            <a:noFill/>
          </a:ln>
        </p:spPr>
      </p:pic>
      <p:pic>
        <p:nvPicPr>
          <p:cNvPr id="588" name="Google Shape;588;p69"/>
          <p:cNvPicPr preferRelativeResize="0"/>
          <p:nvPr/>
        </p:nvPicPr>
        <p:blipFill>
          <a:blip r:embed="rId5">
            <a:alphaModFix/>
          </a:blip>
          <a:stretch>
            <a:fillRect/>
          </a:stretch>
        </p:blipFill>
        <p:spPr>
          <a:xfrm>
            <a:off x="6553200" y="1898475"/>
            <a:ext cx="1293478" cy="2578450"/>
          </a:xfrm>
          <a:prstGeom prst="rect">
            <a:avLst/>
          </a:prstGeom>
          <a:noFill/>
          <a:ln>
            <a:noFill/>
          </a:ln>
        </p:spPr>
      </p:pic>
      <p:sp>
        <p:nvSpPr>
          <p:cNvPr id="589" name="Google Shape;589;p69"/>
          <p:cNvSpPr txBox="1"/>
          <p:nvPr/>
        </p:nvSpPr>
        <p:spPr>
          <a:xfrm>
            <a:off x="1086325" y="1469850"/>
            <a:ext cx="18978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Build Independently</a:t>
            </a:r>
            <a:endParaRPr/>
          </a:p>
        </p:txBody>
      </p:sp>
      <p:sp>
        <p:nvSpPr>
          <p:cNvPr id="590" name="Google Shape;590;p69"/>
          <p:cNvSpPr txBox="1"/>
          <p:nvPr/>
        </p:nvSpPr>
        <p:spPr>
          <a:xfrm>
            <a:off x="4098175" y="1469175"/>
            <a:ext cx="18978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Clone &amp; Own</a:t>
            </a:r>
            <a:endParaRPr/>
          </a:p>
        </p:txBody>
      </p:sp>
      <p:sp>
        <p:nvSpPr>
          <p:cNvPr id="591" name="Google Shape;591;p69"/>
          <p:cNvSpPr txBox="1"/>
          <p:nvPr/>
        </p:nvSpPr>
        <p:spPr>
          <a:xfrm>
            <a:off x="6553200" y="1469175"/>
            <a:ext cx="17001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Shared Assets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98" name="Google Shape;598;p7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Software Product Lines</a:t>
            </a:r>
            <a:endParaRPr/>
          </a:p>
        </p:txBody>
      </p:sp>
      <p:sp>
        <p:nvSpPr>
          <p:cNvPr id="599" name="Google Shape;599;p7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Build variants from reusable </a:t>
            </a:r>
            <a:r>
              <a:rPr b="1" lang="sv-SE"/>
              <a:t>shared assets</a:t>
            </a:r>
            <a:r>
              <a:rPr lang="sv-SE"/>
              <a:t>.</a:t>
            </a:r>
            <a:endParaRPr/>
          </a:p>
          <a:p>
            <a:pPr indent="-368300" lvl="1" marL="914400" rtl="0" algn="l">
              <a:spcBef>
                <a:spcPts val="500"/>
              </a:spcBef>
              <a:spcAft>
                <a:spcPts val="0"/>
              </a:spcAft>
              <a:buSzPts val="2200"/>
              <a:buChar char="•"/>
            </a:pPr>
            <a:r>
              <a:rPr lang="sv-SE"/>
              <a:t>Customers select from configuration options.</a:t>
            </a:r>
            <a:endParaRPr/>
          </a:p>
          <a:p>
            <a:pPr indent="-368300" lvl="1" marL="914400" rtl="0" algn="l">
              <a:spcBef>
                <a:spcPts val="500"/>
              </a:spcBef>
              <a:spcAft>
                <a:spcPts val="0"/>
              </a:spcAft>
              <a:buSzPts val="2200"/>
              <a:buChar char="•"/>
            </a:pPr>
            <a:r>
              <a:rPr lang="sv-SE"/>
              <a:t>Assets = code components, interfaces, other resources.</a:t>
            </a:r>
            <a:endParaRPr/>
          </a:p>
          <a:p>
            <a:pPr indent="-393700" lvl="0" marL="457200" rtl="0" algn="l">
              <a:spcBef>
                <a:spcPts val="1000"/>
              </a:spcBef>
              <a:spcAft>
                <a:spcPts val="0"/>
              </a:spcAft>
              <a:buSzPts val="2600"/>
              <a:buChar char="•"/>
            </a:pPr>
            <a:r>
              <a:rPr lang="sv-SE"/>
              <a:t>Enables customization, while retaining benefits of mass production.</a:t>
            </a:r>
            <a:endParaRPr/>
          </a:p>
          <a:p>
            <a:pPr indent="-368300" lvl="1" marL="914400" rtl="0" algn="l">
              <a:spcBef>
                <a:spcPts val="500"/>
              </a:spcBef>
              <a:spcAft>
                <a:spcPts val="0"/>
              </a:spcAft>
              <a:buSzPts val="2200"/>
              <a:buChar char="•"/>
            </a:pPr>
            <a:r>
              <a:rPr lang="sv-SE"/>
              <a:t>Avoids explosion in “space” as we manage the portfolio of assets instead of each individual variant.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06" name="Google Shape;606;p7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Feature-Oriented Approach</a:t>
            </a:r>
            <a:endParaRPr/>
          </a:p>
        </p:txBody>
      </p:sp>
      <p:sp>
        <p:nvSpPr>
          <p:cNvPr id="607" name="Google Shape;607;p7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 distinguish products from a product line.</a:t>
            </a:r>
            <a:endParaRPr/>
          </a:p>
          <a:p>
            <a:pPr indent="-368300" lvl="1" marL="914400" rtl="0" algn="l">
              <a:spcBef>
                <a:spcPts val="500"/>
              </a:spcBef>
              <a:spcAft>
                <a:spcPts val="0"/>
              </a:spcAft>
              <a:buSzPts val="2200"/>
              <a:buChar char="•"/>
            </a:pPr>
            <a:r>
              <a:rPr lang="sv-SE"/>
              <a:t>Editor Version A has spell-check. Version B does not.</a:t>
            </a:r>
            <a:endParaRPr/>
          </a:p>
          <a:p>
            <a:pPr indent="-368300" lvl="1" marL="914400" rtl="0" algn="l">
              <a:spcBef>
                <a:spcPts val="500"/>
              </a:spcBef>
              <a:spcAft>
                <a:spcPts val="0"/>
              </a:spcAft>
              <a:buSzPts val="2200"/>
              <a:buChar char="•"/>
            </a:pPr>
            <a:r>
              <a:rPr lang="sv-SE"/>
              <a:t>E-mail client A supports IMAP and POP3. Client B supports only POP3.</a:t>
            </a:r>
            <a:endParaRPr/>
          </a:p>
          <a:p>
            <a:pPr indent="-393700" lvl="0" marL="457200" rtl="0" algn="l">
              <a:spcBef>
                <a:spcPts val="1000"/>
              </a:spcBef>
              <a:spcAft>
                <a:spcPts val="0"/>
              </a:spcAft>
              <a:buSzPts val="2600"/>
              <a:buChar char="•"/>
            </a:pPr>
            <a:r>
              <a:rPr lang="sv-SE"/>
              <a:t>Product line artifacts and process structured around features and feature interactions. </a:t>
            </a:r>
            <a:endParaRPr/>
          </a:p>
          <a:p>
            <a:pPr indent="-368300" lvl="1" marL="914400" rtl="0" algn="l">
              <a:spcBef>
                <a:spcPts val="500"/>
              </a:spcBef>
              <a:spcAft>
                <a:spcPts val="0"/>
              </a:spcAft>
              <a:buSzPts val="2200"/>
              <a:buChar char="•"/>
            </a:pPr>
            <a:r>
              <a:rPr lang="sv-SE"/>
              <a:t>Discuss control, implementation, verification of features.</a:t>
            </a:r>
            <a:endParaRPr/>
          </a:p>
          <a:p>
            <a:pPr indent="-368300" lvl="1" marL="914400" rtl="0" algn="l">
              <a:spcBef>
                <a:spcPts val="500"/>
              </a:spcBef>
              <a:spcAft>
                <a:spcPts val="0"/>
              </a:spcAft>
              <a:buSzPts val="2200"/>
              <a:buChar char="•"/>
            </a:pPr>
            <a:r>
              <a:rPr lang="sv-SE"/>
              <a:t>Connects requirements to customizations in code.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14" name="Google Shape;614;p7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Linux Kernal</a:t>
            </a:r>
            <a:endParaRPr/>
          </a:p>
        </p:txBody>
      </p:sp>
      <p:sp>
        <p:nvSpPr>
          <p:cNvPr id="615" name="Google Shape;615;p7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 8M Lines of Code</a:t>
            </a:r>
            <a:endParaRPr/>
          </a:p>
          <a:p>
            <a:pPr indent="-393700" lvl="0" marL="457200" rtl="0" algn="l">
              <a:spcBef>
                <a:spcPts val="0"/>
              </a:spcBef>
              <a:spcAft>
                <a:spcPts val="0"/>
              </a:spcAft>
              <a:buSzPts val="2600"/>
              <a:buChar char="•"/>
            </a:pPr>
            <a:r>
              <a:rPr lang="sv-SE"/>
              <a:t>Supports &gt; 22 hardware architectures</a:t>
            </a:r>
            <a:endParaRPr/>
          </a:p>
          <a:p>
            <a:pPr indent="-393700" lvl="0" marL="457200" rtl="0" algn="l">
              <a:spcBef>
                <a:spcPts val="0"/>
              </a:spcBef>
              <a:spcAft>
                <a:spcPts val="0"/>
              </a:spcAft>
              <a:buSzPts val="2600"/>
              <a:buChar char="•"/>
            </a:pPr>
            <a:r>
              <a:rPr lang="sv-SE"/>
              <a:t>&gt; 13,000 configuration options</a:t>
            </a:r>
            <a:endParaRPr/>
          </a:p>
        </p:txBody>
      </p:sp>
      <p:pic>
        <p:nvPicPr>
          <p:cNvPr id="616" name="Google Shape;616;p72"/>
          <p:cNvPicPr preferRelativeResize="0"/>
          <p:nvPr/>
        </p:nvPicPr>
        <p:blipFill>
          <a:blip r:embed="rId3">
            <a:alphaModFix/>
          </a:blip>
          <a:stretch>
            <a:fillRect/>
          </a:stretch>
        </p:blipFill>
        <p:spPr>
          <a:xfrm>
            <a:off x="348700" y="3189625"/>
            <a:ext cx="1849524" cy="1387150"/>
          </a:xfrm>
          <a:prstGeom prst="rect">
            <a:avLst/>
          </a:prstGeom>
          <a:noFill/>
          <a:ln>
            <a:noFill/>
          </a:ln>
        </p:spPr>
      </p:pic>
      <p:pic>
        <p:nvPicPr>
          <p:cNvPr id="617" name="Google Shape;617;p72"/>
          <p:cNvPicPr preferRelativeResize="0"/>
          <p:nvPr/>
        </p:nvPicPr>
        <p:blipFill>
          <a:blip r:embed="rId4">
            <a:alphaModFix/>
          </a:blip>
          <a:stretch>
            <a:fillRect/>
          </a:stretch>
        </p:blipFill>
        <p:spPr>
          <a:xfrm>
            <a:off x="2464400" y="3318088"/>
            <a:ext cx="2009324" cy="1130224"/>
          </a:xfrm>
          <a:prstGeom prst="rect">
            <a:avLst/>
          </a:prstGeom>
          <a:noFill/>
          <a:ln>
            <a:noFill/>
          </a:ln>
        </p:spPr>
      </p:pic>
      <p:pic>
        <p:nvPicPr>
          <p:cNvPr id="618" name="Google Shape;618;p72"/>
          <p:cNvPicPr preferRelativeResize="0"/>
          <p:nvPr/>
        </p:nvPicPr>
        <p:blipFill>
          <a:blip r:embed="rId5">
            <a:alphaModFix/>
          </a:blip>
          <a:stretch>
            <a:fillRect/>
          </a:stretch>
        </p:blipFill>
        <p:spPr>
          <a:xfrm>
            <a:off x="4976300" y="2980451"/>
            <a:ext cx="1631976" cy="1631976"/>
          </a:xfrm>
          <a:prstGeom prst="rect">
            <a:avLst/>
          </a:prstGeom>
          <a:noFill/>
          <a:ln>
            <a:noFill/>
          </a:ln>
        </p:spPr>
      </p:pic>
      <p:pic>
        <p:nvPicPr>
          <p:cNvPr id="619" name="Google Shape;619;p72"/>
          <p:cNvPicPr preferRelativeResize="0"/>
          <p:nvPr/>
        </p:nvPicPr>
        <p:blipFill>
          <a:blip r:embed="rId6">
            <a:alphaModFix/>
          </a:blip>
          <a:stretch>
            <a:fillRect/>
          </a:stretch>
        </p:blipFill>
        <p:spPr>
          <a:xfrm>
            <a:off x="6879000" y="3062275"/>
            <a:ext cx="1957800" cy="1468350"/>
          </a:xfrm>
          <a:prstGeom prst="rect">
            <a:avLst/>
          </a:prstGeom>
          <a:noFill/>
          <a:ln>
            <a:noFill/>
          </a:ln>
        </p:spPr>
      </p:pic>
      <p:pic>
        <p:nvPicPr>
          <p:cNvPr id="620" name="Google Shape;620;p72"/>
          <p:cNvPicPr preferRelativeResize="0"/>
          <p:nvPr/>
        </p:nvPicPr>
        <p:blipFill>
          <a:blip r:embed="rId7">
            <a:alphaModFix/>
          </a:blip>
          <a:stretch>
            <a:fillRect/>
          </a:stretch>
        </p:blipFill>
        <p:spPr>
          <a:xfrm>
            <a:off x="6990626" y="772800"/>
            <a:ext cx="1519152" cy="1798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27" name="Google Shape;627;p7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 Linux Configuration Tools</a:t>
            </a:r>
            <a:endParaRPr/>
          </a:p>
        </p:txBody>
      </p:sp>
      <p:sp>
        <p:nvSpPr>
          <p:cNvPr id="628" name="Google Shape;628;p73"/>
          <p:cNvSpPr txBox="1"/>
          <p:nvPr>
            <p:ph idx="1" type="body"/>
          </p:nvPr>
        </p:nvSpPr>
        <p:spPr>
          <a:xfrm>
            <a:off x="5710219" y="1282400"/>
            <a:ext cx="2976600" cy="3480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sv-SE" sz="2000"/>
              <a:t>Kconfig used to tailor Linux kernal for custom use.</a:t>
            </a:r>
            <a:endParaRPr sz="2000"/>
          </a:p>
          <a:p>
            <a:pPr indent="-355600" lvl="0" marL="457200" rtl="0" algn="l">
              <a:spcBef>
                <a:spcPts val="0"/>
              </a:spcBef>
              <a:spcAft>
                <a:spcPts val="0"/>
              </a:spcAft>
              <a:buSzPts val="2000"/>
              <a:buChar char="•"/>
            </a:pPr>
            <a:r>
              <a:rPr lang="sv-SE" sz="2000"/>
              <a:t>Compiles a custom Linux kernal with only the selected options.</a:t>
            </a:r>
            <a:endParaRPr sz="2000"/>
          </a:p>
          <a:p>
            <a:pPr indent="-355600" lvl="0" marL="457200" rtl="0" algn="l">
              <a:spcBef>
                <a:spcPts val="0"/>
              </a:spcBef>
              <a:spcAft>
                <a:spcPts val="0"/>
              </a:spcAft>
              <a:buSzPts val="2000"/>
              <a:buChar char="•"/>
            </a:pPr>
            <a:r>
              <a:rPr lang="sv-SE" sz="2000"/>
              <a:t>Omits unnecessary or incompatible features.</a:t>
            </a:r>
            <a:endParaRPr sz="2000"/>
          </a:p>
        </p:txBody>
      </p:sp>
      <p:pic>
        <p:nvPicPr>
          <p:cNvPr id="629" name="Google Shape;629;p73"/>
          <p:cNvPicPr preferRelativeResize="0"/>
          <p:nvPr/>
        </p:nvPicPr>
        <p:blipFill>
          <a:blip r:embed="rId3">
            <a:alphaModFix/>
          </a:blip>
          <a:stretch>
            <a:fillRect/>
          </a:stretch>
        </p:blipFill>
        <p:spPr>
          <a:xfrm>
            <a:off x="468900" y="1282400"/>
            <a:ext cx="5024527" cy="3480300"/>
          </a:xfrm>
          <a:prstGeom prst="rect">
            <a:avLst/>
          </a:prstGeom>
          <a:noFill/>
          <a:ln>
            <a:noFill/>
          </a:ln>
        </p:spPr>
      </p:pic>
      <p:pic>
        <p:nvPicPr>
          <p:cNvPr id="630" name="Google Shape;630;p73"/>
          <p:cNvPicPr preferRelativeResize="0"/>
          <p:nvPr/>
        </p:nvPicPr>
        <p:blipFill>
          <a:blip r:embed="rId4">
            <a:alphaModFix/>
          </a:blip>
          <a:stretch>
            <a:fillRect/>
          </a:stretch>
        </p:blipFill>
        <p:spPr>
          <a:xfrm>
            <a:off x="7398601" y="467325"/>
            <a:ext cx="913674" cy="1081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Our Society Depends on Software</a:t>
            </a:r>
            <a:endParaRPr/>
          </a:p>
        </p:txBody>
      </p:sp>
      <p:sp>
        <p:nvSpPr>
          <p:cNvPr id="122" name="Google Shape;122;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sv-SE"/>
              <a:t>This is software:                        So is this: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sv-SE"/>
              <a:t>                                                   Also, this:</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rPr lang="sv-SE"/>
              <a:t> </a:t>
            </a:r>
            <a:endParaRPr/>
          </a:p>
          <a:p>
            <a:pPr indent="0" lvl="0" marL="0" rtl="0" algn="l">
              <a:spcBef>
                <a:spcPts val="1000"/>
              </a:spcBef>
              <a:spcAft>
                <a:spcPts val="0"/>
              </a:spcAft>
              <a:buNone/>
            </a:pPr>
            <a:r>
              <a:t/>
            </a:r>
            <a:endParaRPr/>
          </a:p>
        </p:txBody>
      </p:sp>
      <p:pic>
        <p:nvPicPr>
          <p:cNvPr descr="Ford_Focus_1.6_Ti-VCT_Champions_Edition_(III)_–_Frontansicht,_23._September_2012,_Mettmann.jpg" id="123" name="Google Shape;123;p20"/>
          <p:cNvPicPr preferRelativeResize="0"/>
          <p:nvPr/>
        </p:nvPicPr>
        <p:blipFill>
          <a:blip r:embed="rId3">
            <a:alphaModFix/>
          </a:blip>
          <a:stretch>
            <a:fillRect/>
          </a:stretch>
        </p:blipFill>
        <p:spPr>
          <a:xfrm>
            <a:off x="5280798" y="1986500"/>
            <a:ext cx="2275536" cy="1170505"/>
          </a:xfrm>
          <a:prstGeom prst="rect">
            <a:avLst/>
          </a:prstGeom>
          <a:noFill/>
          <a:ln>
            <a:noFill/>
          </a:ln>
        </p:spPr>
      </p:pic>
      <p:pic>
        <p:nvPicPr>
          <p:cNvPr descr="power_grid_sun_yellow.jpg" id="124" name="Google Shape;124;p20"/>
          <p:cNvPicPr preferRelativeResize="0"/>
          <p:nvPr/>
        </p:nvPicPr>
        <p:blipFill>
          <a:blip r:embed="rId4">
            <a:alphaModFix/>
          </a:blip>
          <a:stretch>
            <a:fillRect/>
          </a:stretch>
        </p:blipFill>
        <p:spPr>
          <a:xfrm>
            <a:off x="5236488" y="3293006"/>
            <a:ext cx="2364131" cy="1531126"/>
          </a:xfrm>
          <a:prstGeom prst="rect">
            <a:avLst/>
          </a:prstGeom>
          <a:noFill/>
          <a:ln>
            <a:noFill/>
          </a:ln>
        </p:spPr>
      </p:pic>
      <p:pic>
        <p:nvPicPr>
          <p:cNvPr descr="mobile-homepage-sep2015-1.png" id="125" name="Google Shape;125;p20"/>
          <p:cNvPicPr preferRelativeResize="0"/>
          <p:nvPr/>
        </p:nvPicPr>
        <p:blipFill>
          <a:blip r:embed="rId5">
            <a:alphaModFix/>
          </a:blip>
          <a:stretch>
            <a:fillRect/>
          </a:stretch>
        </p:blipFill>
        <p:spPr>
          <a:xfrm>
            <a:off x="738825" y="1924456"/>
            <a:ext cx="1919534" cy="2740669"/>
          </a:xfrm>
          <a:prstGeom prst="rect">
            <a:avLst/>
          </a:prstGeom>
          <a:noFill/>
          <a:ln cap="flat" cmpd="sng" w="9525">
            <a:solidFill>
              <a:schemeClr val="dk2"/>
            </a:solidFill>
            <a:prstDash val="solid"/>
            <a:round/>
            <a:headEnd len="sm" w="sm" type="none"/>
            <a:tailEnd len="sm" w="sm" type="none"/>
          </a:ln>
        </p:spPr>
      </p:pic>
      <p:sp>
        <p:nvSpPr>
          <p:cNvPr id="126" name="Google Shape;126;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37" name="Google Shape;637;p7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Configuration</a:t>
            </a:r>
            <a:r>
              <a:rPr lang="sv-SE"/>
              <a:t> Options</a:t>
            </a:r>
            <a:endParaRPr/>
          </a:p>
        </p:txBody>
      </p:sp>
      <p:sp>
        <p:nvSpPr>
          <p:cNvPr id="638" name="Google Shape;638;p74"/>
          <p:cNvSpPr txBox="1"/>
          <p:nvPr>
            <p:ph idx="1" type="body"/>
          </p:nvPr>
        </p:nvSpPr>
        <p:spPr>
          <a:xfrm>
            <a:off x="468900" y="1282400"/>
            <a:ext cx="5619000" cy="34803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sv-SE" sz="2300"/>
              <a:t>Linux kernal customization managed through a </a:t>
            </a:r>
            <a:r>
              <a:rPr b="1" lang="sv-SE" sz="2300"/>
              <a:t>feature model</a:t>
            </a:r>
            <a:r>
              <a:rPr lang="sv-SE" sz="2300"/>
              <a:t>.</a:t>
            </a:r>
            <a:endParaRPr sz="2300"/>
          </a:p>
          <a:p>
            <a:pPr indent="-349250" lvl="1" marL="914400" rtl="0" algn="l">
              <a:spcBef>
                <a:spcPts val="0"/>
              </a:spcBef>
              <a:spcAft>
                <a:spcPts val="0"/>
              </a:spcAft>
              <a:buSzPts val="1900"/>
              <a:buChar char="•"/>
            </a:pPr>
            <a:r>
              <a:rPr lang="sv-SE" sz="1900"/>
              <a:t>C</a:t>
            </a:r>
            <a:r>
              <a:rPr lang="sv-SE" sz="1900"/>
              <a:t>onfiguration options are features. </a:t>
            </a:r>
            <a:endParaRPr sz="1900"/>
          </a:p>
          <a:p>
            <a:pPr indent="-349250" lvl="1" marL="914400" rtl="0" algn="l">
              <a:spcBef>
                <a:spcPts val="0"/>
              </a:spcBef>
              <a:spcAft>
                <a:spcPts val="0"/>
              </a:spcAft>
              <a:buSzPts val="1900"/>
              <a:buChar char="•"/>
            </a:pPr>
            <a:r>
              <a:rPr lang="sv-SE" sz="1900"/>
              <a:t>Constraints are used to prevent illegal combinations.</a:t>
            </a:r>
            <a:endParaRPr sz="1900"/>
          </a:p>
          <a:p>
            <a:pPr indent="-374650" lvl="0" marL="457200" rtl="0" algn="l">
              <a:spcBef>
                <a:spcPts val="0"/>
              </a:spcBef>
              <a:spcAft>
                <a:spcPts val="0"/>
              </a:spcAft>
              <a:buSzPts val="2300"/>
              <a:buChar char="•"/>
            </a:pPr>
            <a:r>
              <a:rPr lang="sv-SE" sz="2300"/>
              <a:t>#IFDEF in C/C++ allows conditional compilation. </a:t>
            </a:r>
            <a:endParaRPr sz="2300"/>
          </a:p>
          <a:p>
            <a:pPr indent="-349250" lvl="1" marL="914400" rtl="0" algn="l">
              <a:spcBef>
                <a:spcPts val="0"/>
              </a:spcBef>
              <a:spcAft>
                <a:spcPts val="0"/>
              </a:spcAft>
              <a:buSzPts val="1900"/>
              <a:buChar char="•"/>
            </a:pPr>
            <a:r>
              <a:rPr lang="sv-SE" sz="1900"/>
              <a:t>If we select this option, the contained code will be compiled into the custom build. If not, it is omitted entirely.</a:t>
            </a:r>
            <a:endParaRPr sz="1900"/>
          </a:p>
          <a:p>
            <a:pPr indent="-349250" lvl="1" marL="914400" rtl="0" algn="l">
              <a:spcBef>
                <a:spcPts val="0"/>
              </a:spcBef>
              <a:spcAft>
                <a:spcPts val="0"/>
              </a:spcAft>
              <a:buSzPts val="1900"/>
              <a:buChar char="•"/>
            </a:pPr>
            <a:r>
              <a:rPr b="1" lang="sv-SE" sz="1900"/>
              <a:t>Unique build tailored to choices.</a:t>
            </a:r>
            <a:endParaRPr b="1" sz="1900"/>
          </a:p>
        </p:txBody>
      </p:sp>
      <p:pic>
        <p:nvPicPr>
          <p:cNvPr id="639" name="Google Shape;639;p74"/>
          <p:cNvPicPr preferRelativeResize="0"/>
          <p:nvPr/>
        </p:nvPicPr>
        <p:blipFill>
          <a:blip r:embed="rId3">
            <a:alphaModFix/>
          </a:blip>
          <a:stretch>
            <a:fillRect/>
          </a:stretch>
        </p:blipFill>
        <p:spPr>
          <a:xfrm>
            <a:off x="7398601" y="467325"/>
            <a:ext cx="913674" cy="1081949"/>
          </a:xfrm>
          <a:prstGeom prst="rect">
            <a:avLst/>
          </a:prstGeom>
          <a:noFill/>
          <a:ln>
            <a:noFill/>
          </a:ln>
        </p:spPr>
      </p:pic>
      <p:pic>
        <p:nvPicPr>
          <p:cNvPr id="640" name="Google Shape;640;p74"/>
          <p:cNvPicPr preferRelativeResize="0"/>
          <p:nvPr/>
        </p:nvPicPr>
        <p:blipFill>
          <a:blip r:embed="rId4">
            <a:alphaModFix/>
          </a:blip>
          <a:stretch>
            <a:fillRect/>
          </a:stretch>
        </p:blipFill>
        <p:spPr>
          <a:xfrm>
            <a:off x="6192400" y="1951850"/>
            <a:ext cx="2171125" cy="1995300"/>
          </a:xfrm>
          <a:prstGeom prst="rect">
            <a:avLst/>
          </a:prstGeom>
          <a:noFill/>
          <a:ln>
            <a:noFill/>
          </a:ln>
        </p:spPr>
      </p:pic>
      <p:sp>
        <p:nvSpPr>
          <p:cNvPr id="641" name="Google Shape;641;p74"/>
          <p:cNvSpPr/>
          <p:nvPr/>
        </p:nvSpPr>
        <p:spPr>
          <a:xfrm>
            <a:off x="6158050" y="2820825"/>
            <a:ext cx="1545600" cy="48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48" name="Google Shape;648;p7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Constraints on Features</a:t>
            </a:r>
            <a:endParaRPr/>
          </a:p>
        </p:txBody>
      </p:sp>
      <p:sp>
        <p:nvSpPr>
          <p:cNvPr id="649" name="Google Shape;649;p75"/>
          <p:cNvSpPr txBox="1"/>
          <p:nvPr/>
        </p:nvSpPr>
        <p:spPr>
          <a:xfrm>
            <a:off x="755650" y="1889100"/>
            <a:ext cx="47487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5"/>
          <p:cNvSpPr txBox="1"/>
          <p:nvPr/>
        </p:nvSpPr>
        <p:spPr>
          <a:xfrm>
            <a:off x="652600" y="1282400"/>
            <a:ext cx="4344900" cy="3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300">
                <a:latin typeface="Consolas"/>
                <a:ea typeface="Consolas"/>
                <a:cs typeface="Consolas"/>
                <a:sym typeface="Consolas"/>
              </a:rPr>
              <a:t>#ifdef ASH</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#ifdef NOMMU</a:t>
            </a:r>
            <a:endParaRPr sz="1300">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#error “... ASH will not run on NOMMU”</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#endif</a:t>
            </a:r>
            <a:endParaRPr sz="1300">
              <a:latin typeface="Consolas"/>
              <a:ea typeface="Consolas"/>
              <a:cs typeface="Consolas"/>
              <a:sym typeface="Consolas"/>
            </a:endParaRPr>
          </a:p>
          <a:p>
            <a:pPr indent="0" lvl="0" marL="0" rtl="0" algn="l">
              <a:spcBef>
                <a:spcPts val="0"/>
              </a:spcBef>
              <a:spcAft>
                <a:spcPts val="0"/>
              </a:spcAft>
              <a:buNone/>
            </a:pPr>
            <a:r>
              <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#ifdef EDITING</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void init() {</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initEditing();</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a:t>
            </a:r>
            <a:r>
              <a:rPr b="1" lang="sv-SE" sz="1300">
                <a:solidFill>
                  <a:srgbClr val="FF0000"/>
                </a:solidFill>
                <a:latin typeface="Consolas"/>
                <a:ea typeface="Consolas"/>
                <a:cs typeface="Consolas"/>
                <a:sym typeface="Consolas"/>
              </a:rPr>
              <a:t>int maxlength = 1 * </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#ifdef EDITING_MAX_LEN</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EDITING_MAX_LEN;</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b="1" lang="sv-SE" sz="1300">
                <a:solidFill>
                  <a:srgbClr val="FF0000"/>
                </a:solidFill>
                <a:latin typeface="Consolas"/>
                <a:ea typeface="Consolas"/>
                <a:cs typeface="Consolas"/>
                <a:sym typeface="Consolas"/>
              </a:rPr>
              <a:t>     #endif</a:t>
            </a:r>
            <a:endParaRPr b="1" sz="1300">
              <a:solidFill>
                <a:srgbClr val="FF0000"/>
              </a:solidFill>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 </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 #endif</a:t>
            </a:r>
            <a:endParaRPr sz="1300">
              <a:latin typeface="Consolas"/>
              <a:ea typeface="Consolas"/>
              <a:cs typeface="Consolas"/>
              <a:sym typeface="Consolas"/>
            </a:endParaRPr>
          </a:p>
          <a:p>
            <a:pPr indent="0" lvl="0" marL="0" rtl="0" algn="l">
              <a:spcBef>
                <a:spcPts val="0"/>
              </a:spcBef>
              <a:spcAft>
                <a:spcPts val="0"/>
              </a:spcAft>
              <a:buNone/>
            </a:pPr>
            <a:r>
              <a:rPr lang="sv-SE" sz="1300">
                <a:latin typeface="Consolas"/>
                <a:ea typeface="Consolas"/>
                <a:cs typeface="Consolas"/>
                <a:sym typeface="Consolas"/>
              </a:rPr>
              <a:t>#endif</a:t>
            </a:r>
            <a:endParaRPr sz="1300">
              <a:latin typeface="Consolas"/>
              <a:ea typeface="Consolas"/>
              <a:cs typeface="Consolas"/>
              <a:sym typeface="Consolas"/>
            </a:endParaRPr>
          </a:p>
        </p:txBody>
      </p:sp>
      <p:sp>
        <p:nvSpPr>
          <p:cNvPr id="651" name="Google Shape;651;p75"/>
          <p:cNvSpPr/>
          <p:nvPr/>
        </p:nvSpPr>
        <p:spPr>
          <a:xfrm>
            <a:off x="4920250" y="1579975"/>
            <a:ext cx="2035200" cy="5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Preprocessor error if:</a:t>
            </a:r>
            <a:endParaRPr b="1"/>
          </a:p>
          <a:p>
            <a:pPr indent="0" lvl="0" marL="0" rtl="0" algn="l">
              <a:spcBef>
                <a:spcPts val="0"/>
              </a:spcBef>
              <a:spcAft>
                <a:spcPts val="0"/>
              </a:spcAft>
              <a:buNone/>
            </a:pPr>
            <a:r>
              <a:rPr lang="sv-SE"/>
              <a:t>(ASH ∧ NOMMU)</a:t>
            </a:r>
            <a:endParaRPr/>
          </a:p>
        </p:txBody>
      </p:sp>
      <p:sp>
        <p:nvSpPr>
          <p:cNvPr id="652" name="Google Shape;652;p75"/>
          <p:cNvSpPr/>
          <p:nvPr/>
        </p:nvSpPr>
        <p:spPr>
          <a:xfrm>
            <a:off x="3398225" y="3123450"/>
            <a:ext cx="4201200" cy="5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a:t>Parser error if:</a:t>
            </a:r>
            <a:endParaRPr b="1"/>
          </a:p>
          <a:p>
            <a:pPr indent="0" lvl="0" marL="0" rtl="0" algn="l">
              <a:spcBef>
                <a:spcPts val="0"/>
              </a:spcBef>
              <a:spcAft>
                <a:spcPts val="0"/>
              </a:spcAft>
              <a:buNone/>
            </a:pPr>
            <a:r>
              <a:rPr lang="sv-SE"/>
              <a:t>(ASH ∧ EDITING ∧ ¬ EDITING_MAX_LENGTH)</a:t>
            </a:r>
            <a:endParaRPr/>
          </a:p>
        </p:txBody>
      </p:sp>
      <p:sp>
        <p:nvSpPr>
          <p:cNvPr id="653" name="Google Shape;653;p75"/>
          <p:cNvSpPr/>
          <p:nvPr/>
        </p:nvSpPr>
        <p:spPr>
          <a:xfrm>
            <a:off x="1665850" y="4186050"/>
            <a:ext cx="6926400" cy="56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sv-SE" sz="1800"/>
              <a:t>Feature models prevent these errors via feature constraints.</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60" name="Google Shape;660;p7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Benefits of Product Lines</a:t>
            </a:r>
            <a:endParaRPr/>
          </a:p>
        </p:txBody>
      </p:sp>
      <p:sp>
        <p:nvSpPr>
          <p:cNvPr id="661" name="Google Shape;661;p7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Products tailored to specific customers.</a:t>
            </a:r>
            <a:endParaRPr/>
          </a:p>
          <a:p>
            <a:pPr indent="-393700" lvl="0" marL="457200" rtl="0" algn="l">
              <a:spcBef>
                <a:spcPts val="1000"/>
              </a:spcBef>
              <a:spcAft>
                <a:spcPts val="0"/>
              </a:spcAft>
              <a:buSzPts val="2600"/>
              <a:buChar char="•"/>
            </a:pPr>
            <a:r>
              <a:rPr lang="sv-SE"/>
              <a:t>Reduced costs, fast start-up, reduced complexity through asset reuse.</a:t>
            </a:r>
            <a:endParaRPr/>
          </a:p>
          <a:p>
            <a:pPr indent="-368300" lvl="1" marL="914400" rtl="0" algn="l">
              <a:spcBef>
                <a:spcPts val="500"/>
              </a:spcBef>
              <a:spcAft>
                <a:spcPts val="0"/>
              </a:spcAft>
              <a:buSzPts val="2200"/>
              <a:buChar char="•"/>
            </a:pPr>
            <a:r>
              <a:rPr lang="sv-SE"/>
              <a:t>Slower initial effort, but it pays off quickly.</a:t>
            </a:r>
            <a:endParaRPr/>
          </a:p>
          <a:p>
            <a:pPr indent="-393700" lvl="0" marL="457200" rtl="0" algn="l">
              <a:spcBef>
                <a:spcPts val="1000"/>
              </a:spcBef>
              <a:spcAft>
                <a:spcPts val="0"/>
              </a:spcAft>
              <a:buSzPts val="2600"/>
              <a:buChar char="•"/>
            </a:pPr>
            <a:r>
              <a:rPr lang="sv-SE"/>
              <a:t>Improved quality from testing assets in isolation.</a:t>
            </a:r>
            <a:endParaRPr/>
          </a:p>
          <a:p>
            <a:pPr indent="-368300" lvl="1" marL="914400" rtl="0" algn="l">
              <a:spcBef>
                <a:spcPts val="500"/>
              </a:spcBef>
              <a:spcAft>
                <a:spcPts val="0"/>
              </a:spcAft>
              <a:buSzPts val="2200"/>
              <a:buChar char="•"/>
            </a:pPr>
            <a:r>
              <a:rPr lang="sv-SE"/>
              <a:t>Frequently used assets will be heavily tested over time.</a:t>
            </a:r>
            <a:endParaRPr/>
          </a:p>
          <a:p>
            <a:pPr indent="-393700" lvl="0" marL="457200" rtl="0" algn="l">
              <a:spcBef>
                <a:spcPts val="1000"/>
              </a:spcBef>
              <a:spcAft>
                <a:spcPts val="0"/>
              </a:spcAft>
              <a:buSzPts val="2600"/>
              <a:buChar char="•"/>
            </a:pPr>
            <a:r>
              <a:rPr lang="sv-SE"/>
              <a:t>Can quickly produce new variants or change variants to respond to market conditions.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68" name="Google Shape;668;p7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Success Stories</a:t>
            </a:r>
            <a:endParaRPr/>
          </a:p>
        </p:txBody>
      </p:sp>
      <p:sp>
        <p:nvSpPr>
          <p:cNvPr id="669" name="Google Shape;669;p7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23850" lvl="0" marL="457200" rtl="0" algn="l">
              <a:spcBef>
                <a:spcPts val="1000"/>
              </a:spcBef>
              <a:spcAft>
                <a:spcPts val="0"/>
              </a:spcAft>
              <a:buSzPts val="1500"/>
              <a:buChar char="•"/>
            </a:pPr>
            <a:r>
              <a:rPr lang="sv-SE" sz="1500"/>
              <a:t>Boeing </a:t>
            </a:r>
            <a:endParaRPr sz="1500"/>
          </a:p>
          <a:p>
            <a:pPr indent="-323850" lvl="0" marL="457200" rtl="0" algn="l">
              <a:spcBef>
                <a:spcPts val="0"/>
              </a:spcBef>
              <a:spcAft>
                <a:spcPts val="0"/>
              </a:spcAft>
              <a:buSzPts val="1500"/>
              <a:buChar char="•"/>
            </a:pPr>
            <a:r>
              <a:rPr lang="sv-SE" sz="1500"/>
              <a:t>Bosch Group </a:t>
            </a:r>
            <a:endParaRPr sz="1500"/>
          </a:p>
          <a:p>
            <a:pPr indent="-323850" lvl="0" marL="457200" rtl="0" algn="l">
              <a:spcBef>
                <a:spcPts val="0"/>
              </a:spcBef>
              <a:spcAft>
                <a:spcPts val="0"/>
              </a:spcAft>
              <a:buSzPts val="1500"/>
              <a:buChar char="•"/>
            </a:pPr>
            <a:r>
              <a:rPr lang="sv-SE" sz="1500"/>
              <a:t>Cummins, Inc. </a:t>
            </a:r>
            <a:endParaRPr sz="1500"/>
          </a:p>
          <a:p>
            <a:pPr indent="-323850" lvl="0" marL="457200" rtl="0" algn="l">
              <a:spcBef>
                <a:spcPts val="0"/>
              </a:spcBef>
              <a:spcAft>
                <a:spcPts val="0"/>
              </a:spcAft>
              <a:buSzPts val="1500"/>
              <a:buChar char="•"/>
            </a:pPr>
            <a:r>
              <a:rPr lang="sv-SE" sz="1500"/>
              <a:t>Ericsson </a:t>
            </a:r>
            <a:endParaRPr sz="1500"/>
          </a:p>
          <a:p>
            <a:pPr indent="-323850" lvl="0" marL="457200" rtl="0" algn="l">
              <a:spcBef>
                <a:spcPts val="0"/>
              </a:spcBef>
              <a:spcAft>
                <a:spcPts val="0"/>
              </a:spcAft>
              <a:buSzPts val="1500"/>
              <a:buChar char="•"/>
            </a:pPr>
            <a:r>
              <a:rPr lang="sv-SE" sz="1500"/>
              <a:t>General Dynamics </a:t>
            </a:r>
            <a:endParaRPr sz="1500"/>
          </a:p>
          <a:p>
            <a:pPr indent="-323850" lvl="0" marL="457200" rtl="0" algn="l">
              <a:spcBef>
                <a:spcPts val="0"/>
              </a:spcBef>
              <a:spcAft>
                <a:spcPts val="0"/>
              </a:spcAft>
              <a:buSzPts val="1500"/>
              <a:buChar char="•"/>
            </a:pPr>
            <a:r>
              <a:rPr lang="sv-SE" sz="1500"/>
              <a:t>General Motors </a:t>
            </a:r>
            <a:endParaRPr sz="1500"/>
          </a:p>
          <a:p>
            <a:pPr indent="-323850" lvl="0" marL="457200" rtl="0" algn="l">
              <a:spcBef>
                <a:spcPts val="0"/>
              </a:spcBef>
              <a:spcAft>
                <a:spcPts val="0"/>
              </a:spcAft>
              <a:buSzPts val="1500"/>
              <a:buChar char="•"/>
            </a:pPr>
            <a:r>
              <a:rPr lang="sv-SE" sz="1500"/>
              <a:t>Hewlett Packard </a:t>
            </a:r>
            <a:endParaRPr sz="1500"/>
          </a:p>
          <a:p>
            <a:pPr indent="-323850" lvl="0" marL="457200" rtl="0" algn="l">
              <a:spcBef>
                <a:spcPts val="0"/>
              </a:spcBef>
              <a:spcAft>
                <a:spcPts val="0"/>
              </a:spcAft>
              <a:buSzPts val="1500"/>
              <a:buChar char="•"/>
            </a:pPr>
            <a:r>
              <a:rPr lang="sv-SE" sz="1500"/>
              <a:t>Lockheed Martin </a:t>
            </a:r>
            <a:endParaRPr sz="1500"/>
          </a:p>
          <a:p>
            <a:pPr indent="-323850" lvl="0" marL="457200" rtl="0" algn="l">
              <a:spcBef>
                <a:spcPts val="0"/>
              </a:spcBef>
              <a:spcAft>
                <a:spcPts val="0"/>
              </a:spcAft>
              <a:buSzPts val="1500"/>
              <a:buChar char="•"/>
            </a:pPr>
            <a:r>
              <a:rPr lang="sv-SE" sz="1500"/>
              <a:t>Lucent </a:t>
            </a:r>
            <a:endParaRPr sz="1500"/>
          </a:p>
          <a:p>
            <a:pPr indent="-323850" lvl="0" marL="457200" rtl="0" algn="l">
              <a:spcBef>
                <a:spcPts val="0"/>
              </a:spcBef>
              <a:spcAft>
                <a:spcPts val="0"/>
              </a:spcAft>
              <a:buSzPts val="1500"/>
              <a:buChar char="•"/>
            </a:pPr>
            <a:r>
              <a:rPr lang="sv-SE" sz="1500"/>
              <a:t>NASA </a:t>
            </a:r>
            <a:endParaRPr sz="1500"/>
          </a:p>
          <a:p>
            <a:pPr indent="-323850" lvl="0" marL="457200" rtl="0" algn="l">
              <a:spcBef>
                <a:spcPts val="0"/>
              </a:spcBef>
              <a:spcAft>
                <a:spcPts val="0"/>
              </a:spcAft>
              <a:buSzPts val="1500"/>
              <a:buChar char="•"/>
            </a:pPr>
            <a:r>
              <a:rPr lang="sv-SE" sz="1500"/>
              <a:t>Nokia </a:t>
            </a:r>
            <a:endParaRPr sz="1500"/>
          </a:p>
          <a:p>
            <a:pPr indent="-323850" lvl="0" marL="457200" rtl="0" algn="l">
              <a:spcBef>
                <a:spcPts val="0"/>
              </a:spcBef>
              <a:spcAft>
                <a:spcPts val="0"/>
              </a:spcAft>
              <a:buSzPts val="1500"/>
              <a:buChar char="•"/>
            </a:pPr>
            <a:r>
              <a:rPr lang="sv-SE" sz="1500"/>
              <a:t>Philips </a:t>
            </a:r>
            <a:endParaRPr sz="1500"/>
          </a:p>
          <a:p>
            <a:pPr indent="-323850" lvl="0" marL="457200" rtl="0" algn="l">
              <a:spcBef>
                <a:spcPts val="0"/>
              </a:spcBef>
              <a:spcAft>
                <a:spcPts val="0"/>
              </a:spcAft>
              <a:buSzPts val="1500"/>
              <a:buChar char="•"/>
            </a:pPr>
            <a:r>
              <a:rPr lang="sv-SE" sz="1500"/>
              <a:t>Siemens </a:t>
            </a:r>
            <a:endParaRPr sz="1500"/>
          </a:p>
          <a:p>
            <a:pPr indent="-323850" lvl="0" marL="457200" rtl="0" algn="l">
              <a:spcBef>
                <a:spcPts val="0"/>
              </a:spcBef>
              <a:spcAft>
                <a:spcPts val="0"/>
              </a:spcAft>
              <a:buSzPts val="1500"/>
              <a:buChar char="•"/>
            </a:pPr>
            <a:r>
              <a:rPr lang="sv-SE" sz="1500"/>
              <a:t>Volvo</a:t>
            </a:r>
            <a:endParaRPr sz="1500"/>
          </a:p>
          <a:p>
            <a:pPr indent="-323850" lvl="0" marL="457200" rtl="0" algn="l">
              <a:spcBef>
                <a:spcPts val="0"/>
              </a:spcBef>
              <a:spcAft>
                <a:spcPts val="0"/>
              </a:spcAft>
              <a:buSzPts val="1500"/>
              <a:buChar char="•"/>
            </a:pPr>
            <a:r>
              <a:rPr lang="sv-SE" sz="1500"/>
              <a:t>… (more success stories at </a:t>
            </a:r>
            <a:r>
              <a:rPr lang="sv-SE" sz="1500" u="sng">
                <a:solidFill>
                  <a:schemeClr val="hlink"/>
                </a:solidFill>
                <a:hlinkClick r:id="rId3"/>
              </a:rPr>
              <a:t>https://splc.net/fame.html</a:t>
            </a:r>
            <a:r>
              <a:rPr lang="sv-SE" sz="1500"/>
              <a:t>) </a:t>
            </a:r>
            <a:endParaRPr sz="1500"/>
          </a:p>
        </p:txBody>
      </p:sp>
      <p:pic>
        <p:nvPicPr>
          <p:cNvPr id="670" name="Google Shape;670;p77"/>
          <p:cNvPicPr preferRelativeResize="0"/>
          <p:nvPr/>
        </p:nvPicPr>
        <p:blipFill>
          <a:blip r:embed="rId4">
            <a:alphaModFix/>
          </a:blip>
          <a:stretch>
            <a:fillRect/>
          </a:stretch>
        </p:blipFill>
        <p:spPr>
          <a:xfrm>
            <a:off x="4636900" y="1125850"/>
            <a:ext cx="3520575" cy="3145149"/>
          </a:xfrm>
          <a:prstGeom prst="rect">
            <a:avLst/>
          </a:prstGeom>
          <a:noFill/>
          <a:ln>
            <a:noFill/>
          </a:ln>
        </p:spPr>
      </p:pic>
      <p:sp>
        <p:nvSpPr>
          <p:cNvPr id="671" name="Google Shape;671;p77"/>
          <p:cNvSpPr/>
          <p:nvPr/>
        </p:nvSpPr>
        <p:spPr>
          <a:xfrm>
            <a:off x="6010775" y="935950"/>
            <a:ext cx="2146800" cy="41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7"/>
          <p:cNvSpPr/>
          <p:nvPr/>
        </p:nvSpPr>
        <p:spPr>
          <a:xfrm>
            <a:off x="8028675" y="3858800"/>
            <a:ext cx="324300" cy="41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679" name="Google Shape;679;p7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Hewlett Packard Printer Firmware</a:t>
            </a:r>
            <a:endParaRPr/>
          </a:p>
        </p:txBody>
      </p:sp>
      <p:sp>
        <p:nvSpPr>
          <p:cNvPr id="680" name="Google Shape;680;p7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&gt; 2000 features</a:t>
            </a:r>
            <a:endParaRPr/>
          </a:p>
          <a:p>
            <a:pPr indent="-393700" lvl="0" marL="457200" rtl="0" algn="l">
              <a:spcBef>
                <a:spcPts val="1000"/>
              </a:spcBef>
              <a:spcAft>
                <a:spcPts val="0"/>
              </a:spcAft>
              <a:buSzPts val="2600"/>
              <a:buChar char="•"/>
            </a:pPr>
            <a:r>
              <a:rPr lang="sv-SE"/>
              <a:t>Hundreds of printer models.</a:t>
            </a:r>
            <a:endParaRPr/>
          </a:p>
          <a:p>
            <a:pPr indent="-393700" lvl="0" marL="457200" rtl="0" algn="l">
              <a:spcBef>
                <a:spcPts val="1000"/>
              </a:spcBef>
              <a:spcAft>
                <a:spcPts val="0"/>
              </a:spcAft>
              <a:buSzPts val="2600"/>
              <a:buChar char="•"/>
            </a:pPr>
            <a:r>
              <a:rPr lang="sv-SE"/>
              <a:t>Production costs reduced by 75%.</a:t>
            </a:r>
            <a:endParaRPr/>
          </a:p>
          <a:p>
            <a:pPr indent="-393700" lvl="0" marL="457200" rtl="0" algn="l">
              <a:spcBef>
                <a:spcPts val="1000"/>
              </a:spcBef>
              <a:spcAft>
                <a:spcPts val="0"/>
              </a:spcAft>
              <a:buSzPts val="2600"/>
              <a:buChar char="•"/>
            </a:pPr>
            <a:r>
              <a:rPr lang="sv-SE"/>
              <a:t>Development time reduced by 33%.</a:t>
            </a:r>
            <a:endParaRPr/>
          </a:p>
          <a:p>
            <a:pPr indent="-393700" lvl="0" marL="457200" rtl="0" algn="l">
              <a:spcBef>
                <a:spcPts val="1000"/>
              </a:spcBef>
              <a:spcAft>
                <a:spcPts val="0"/>
              </a:spcAft>
              <a:buSzPts val="2600"/>
              <a:buChar char="•"/>
            </a:pPr>
            <a:r>
              <a:rPr lang="sv-SE"/>
              <a:t>Reported defects reduced by 96%.</a:t>
            </a:r>
            <a:endParaRPr/>
          </a:p>
        </p:txBody>
      </p:sp>
      <p:pic>
        <p:nvPicPr>
          <p:cNvPr id="681" name="Google Shape;681;p78"/>
          <p:cNvPicPr preferRelativeResize="0"/>
          <p:nvPr/>
        </p:nvPicPr>
        <p:blipFill>
          <a:blip r:embed="rId3">
            <a:alphaModFix/>
          </a:blip>
          <a:stretch>
            <a:fillRect/>
          </a:stretch>
        </p:blipFill>
        <p:spPr>
          <a:xfrm>
            <a:off x="6731263" y="2009300"/>
            <a:ext cx="1777476" cy="1777476"/>
          </a:xfrm>
          <a:prstGeom prst="rect">
            <a:avLst/>
          </a:prstGeom>
          <a:noFill/>
          <a:ln>
            <a:noFill/>
          </a:ln>
        </p:spPr>
      </p:pic>
      <p:pic>
        <p:nvPicPr>
          <p:cNvPr id="682" name="Google Shape;682;p78"/>
          <p:cNvPicPr preferRelativeResize="0"/>
          <p:nvPr/>
        </p:nvPicPr>
        <p:blipFill>
          <a:blip r:embed="rId4">
            <a:alphaModFix/>
          </a:blip>
          <a:stretch>
            <a:fillRect/>
          </a:stretch>
        </p:blipFill>
        <p:spPr>
          <a:xfrm>
            <a:off x="6732398" y="3268750"/>
            <a:ext cx="1666875" cy="1666875"/>
          </a:xfrm>
          <a:prstGeom prst="rect">
            <a:avLst/>
          </a:prstGeom>
          <a:noFill/>
          <a:ln>
            <a:noFill/>
          </a:ln>
        </p:spPr>
      </p:pic>
      <p:pic>
        <p:nvPicPr>
          <p:cNvPr id="683" name="Google Shape;683;p78"/>
          <p:cNvPicPr preferRelativeResize="0"/>
          <p:nvPr/>
        </p:nvPicPr>
        <p:blipFill>
          <a:blip r:embed="rId5">
            <a:alphaModFix/>
          </a:blip>
          <a:stretch>
            <a:fillRect/>
          </a:stretch>
        </p:blipFill>
        <p:spPr>
          <a:xfrm>
            <a:off x="6437875" y="1219050"/>
            <a:ext cx="2255925" cy="11843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689" name="Google Shape;689;p7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Modern software is complex!</a:t>
            </a:r>
            <a:endParaRPr/>
          </a:p>
          <a:p>
            <a:pPr indent="-368300" lvl="1" marL="914400" rtl="0" algn="l">
              <a:spcBef>
                <a:spcPts val="500"/>
              </a:spcBef>
              <a:spcAft>
                <a:spcPts val="0"/>
              </a:spcAft>
              <a:buSzPts val="2200"/>
              <a:buChar char="•"/>
            </a:pPr>
            <a:r>
              <a:rPr lang="sv-SE"/>
              <a:t>Variability: The ability to change and customize software to deliver variants to new users.</a:t>
            </a:r>
            <a:endParaRPr/>
          </a:p>
          <a:p>
            <a:pPr indent="-368300" lvl="1" marL="914400" rtl="0" algn="l">
              <a:spcBef>
                <a:spcPts val="500"/>
              </a:spcBef>
              <a:spcAft>
                <a:spcPts val="0"/>
              </a:spcAft>
              <a:buSzPts val="2200"/>
              <a:buChar char="•"/>
            </a:pPr>
            <a:r>
              <a:rPr lang="sv-SE"/>
              <a:t>Changeability and Maintainability: The ability to add new features while ensuring that existing code still works.</a:t>
            </a:r>
            <a:endParaRPr/>
          </a:p>
          <a:p>
            <a:pPr indent="-393700" lvl="0" marL="457200" rtl="0" algn="l">
              <a:spcBef>
                <a:spcPts val="1000"/>
              </a:spcBef>
              <a:spcAft>
                <a:spcPts val="0"/>
              </a:spcAft>
              <a:buSzPts val="2600"/>
              <a:buChar char="•"/>
            </a:pPr>
            <a:r>
              <a:rPr lang="sv-SE"/>
              <a:t>Software must evolve to remain useful.</a:t>
            </a:r>
            <a:endParaRPr/>
          </a:p>
          <a:p>
            <a:pPr indent="-368300" lvl="1" marL="914400" rtl="0" algn="l">
              <a:spcBef>
                <a:spcPts val="500"/>
              </a:spcBef>
              <a:spcAft>
                <a:spcPts val="0"/>
              </a:spcAft>
              <a:buSzPts val="2200"/>
              <a:buChar char="•"/>
            </a:pPr>
            <a:r>
              <a:rPr lang="sv-SE"/>
              <a:t>Evolution introduces additional complexity.</a:t>
            </a:r>
            <a:endParaRPr/>
          </a:p>
          <a:p>
            <a:pPr indent="-393700" lvl="0" marL="457200" rtl="0" algn="l">
              <a:spcBef>
                <a:spcPts val="1000"/>
              </a:spcBef>
              <a:spcAft>
                <a:spcPts val="0"/>
              </a:spcAft>
              <a:buSzPts val="2600"/>
              <a:buChar char="•"/>
            </a:pPr>
            <a:r>
              <a:rPr lang="sv-SE"/>
              <a:t>Software Product Lines are designed to enable and take advantage of reuse. </a:t>
            </a:r>
            <a:endParaRPr/>
          </a:p>
        </p:txBody>
      </p:sp>
      <p:sp>
        <p:nvSpPr>
          <p:cNvPr id="690" name="Google Shape;690;p7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696" name="Google Shape;696;p8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Introduction to Domain and Application Engineering</a:t>
            </a:r>
            <a:endParaRPr/>
          </a:p>
          <a:p>
            <a:pPr indent="0" lvl="0" marL="0" rtl="0" algn="l">
              <a:spcBef>
                <a:spcPts val="1000"/>
              </a:spcBef>
              <a:spcAft>
                <a:spcPts val="0"/>
              </a:spcAft>
              <a:buNone/>
            </a:pPr>
            <a:r>
              <a:t/>
            </a:r>
            <a:endParaRPr/>
          </a:p>
          <a:p>
            <a:pPr indent="-393700" lvl="0" marL="457200" rtl="0" algn="l">
              <a:spcBef>
                <a:spcPts val="1000"/>
              </a:spcBef>
              <a:spcAft>
                <a:spcPts val="0"/>
              </a:spcAft>
              <a:buSzPts val="2600"/>
              <a:buChar char="•"/>
            </a:pPr>
            <a:r>
              <a:rPr lang="sv-SE"/>
              <a:t>Plan your team selection.</a:t>
            </a:r>
            <a:endParaRPr/>
          </a:p>
          <a:p>
            <a:pPr indent="-368300" lvl="1" marL="914400" rtl="0" algn="l">
              <a:spcBef>
                <a:spcPts val="0"/>
              </a:spcBef>
              <a:spcAft>
                <a:spcPts val="0"/>
              </a:spcAft>
              <a:buSzPts val="2200"/>
              <a:buChar char="•"/>
            </a:pPr>
            <a:r>
              <a:rPr lang="sv-SE"/>
              <a:t>The earlier, the better! </a:t>
            </a:r>
            <a:endParaRPr/>
          </a:p>
          <a:p>
            <a:pPr indent="-342900" lvl="2" marL="1371600" rtl="0" algn="l">
              <a:spcBef>
                <a:spcPts val="0"/>
              </a:spcBef>
              <a:spcAft>
                <a:spcPts val="0"/>
              </a:spcAft>
              <a:buClr>
                <a:srgbClr val="FF0000"/>
              </a:buClr>
              <a:buSzPts val="1800"/>
              <a:buChar char="•"/>
            </a:pPr>
            <a:r>
              <a:rPr b="1" lang="sv-SE">
                <a:solidFill>
                  <a:srgbClr val="FF0000"/>
                </a:solidFill>
              </a:rPr>
              <a:t>Due Thursday, November 5, 11:59 PM.</a:t>
            </a:r>
            <a:endParaRPr b="1">
              <a:solidFill>
                <a:srgbClr val="FF0000"/>
              </a:solidFill>
            </a:endParaRPr>
          </a:p>
          <a:p>
            <a:pPr indent="-368300" lvl="1" marL="914400" rtl="0" algn="l">
              <a:spcBef>
                <a:spcPts val="0"/>
              </a:spcBef>
              <a:spcAft>
                <a:spcPts val="0"/>
              </a:spcAft>
              <a:buSzPts val="2200"/>
              <a:buChar char="•"/>
            </a:pPr>
            <a:r>
              <a:rPr lang="sv-SE"/>
              <a:t>6-7</a:t>
            </a:r>
            <a:r>
              <a:rPr lang="sv-SE"/>
              <a:t> people, e-mail names to </a:t>
            </a:r>
            <a:r>
              <a:rPr lang="sv-SE" u="sng">
                <a:solidFill>
                  <a:schemeClr val="hlink"/>
                </a:solidFill>
                <a:hlinkClick r:id="rId3"/>
              </a:rPr>
              <a:t>ggay@chalmers.se</a:t>
            </a:r>
            <a:r>
              <a:rPr lang="sv-SE"/>
              <a:t> </a:t>
            </a:r>
            <a:endParaRPr/>
          </a:p>
          <a:p>
            <a:pPr indent="-342900" lvl="2" marL="1371600" rtl="0" algn="l">
              <a:spcBef>
                <a:spcPts val="0"/>
              </a:spcBef>
              <a:spcAft>
                <a:spcPts val="0"/>
              </a:spcAft>
              <a:buSzPts val="1800"/>
              <a:buChar char="•"/>
            </a:pPr>
            <a:r>
              <a:rPr lang="sv-SE"/>
              <a:t>Let me know if you want to be assigned to a team.</a:t>
            </a:r>
            <a:endParaRPr/>
          </a:p>
          <a:p>
            <a:pPr indent="0" lvl="0" marL="0" rtl="0" algn="l">
              <a:spcBef>
                <a:spcPts val="1000"/>
              </a:spcBef>
              <a:spcAft>
                <a:spcPts val="0"/>
              </a:spcAft>
              <a:buNone/>
            </a:pPr>
            <a:r>
              <a:t/>
            </a:r>
            <a:endParaRPr/>
          </a:p>
        </p:txBody>
      </p:sp>
      <p:sp>
        <p:nvSpPr>
          <p:cNvPr id="697" name="Google Shape;697;p8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Under the Hood</a:t>
            </a:r>
            <a:endParaRPr/>
          </a:p>
        </p:txBody>
      </p:sp>
      <p:sp>
        <p:nvSpPr>
          <p:cNvPr id="132" name="Google Shape;132;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Systems have millions of </a:t>
            </a:r>
            <a:br>
              <a:rPr lang="sv-SE"/>
            </a:br>
            <a:r>
              <a:rPr lang="sv-SE"/>
              <a:t>lines of code.</a:t>
            </a:r>
            <a:endParaRPr/>
          </a:p>
          <a:p>
            <a:pPr indent="-368300" lvl="1" marL="914400" rtl="0" algn="l">
              <a:spcBef>
                <a:spcPts val="500"/>
              </a:spcBef>
              <a:spcAft>
                <a:spcPts val="0"/>
              </a:spcAft>
              <a:buSzPts val="2200"/>
              <a:buChar char="•"/>
            </a:pPr>
            <a:r>
              <a:rPr lang="sv-SE"/>
              <a:t>In hundreds of classes.</a:t>
            </a:r>
            <a:endParaRPr/>
          </a:p>
          <a:p>
            <a:pPr indent="-393700" lvl="0" marL="457200" rtl="0" algn="l">
              <a:spcBef>
                <a:spcPts val="1000"/>
              </a:spcBef>
              <a:spcAft>
                <a:spcPts val="0"/>
              </a:spcAft>
              <a:buSzPts val="2600"/>
              <a:buChar char="•"/>
            </a:pPr>
            <a:r>
              <a:rPr lang="sv-SE"/>
              <a:t>We want to reuse code.</a:t>
            </a:r>
            <a:endParaRPr/>
          </a:p>
          <a:p>
            <a:pPr indent="-368300" lvl="1" marL="914400" rtl="0" algn="l">
              <a:spcBef>
                <a:spcPts val="500"/>
              </a:spcBef>
              <a:spcAft>
                <a:spcPts val="0"/>
              </a:spcAft>
              <a:buSzPts val="2200"/>
              <a:buChar char="•"/>
            </a:pPr>
            <a:r>
              <a:rPr lang="sv-SE"/>
              <a:t>On different hardware.</a:t>
            </a:r>
            <a:endParaRPr/>
          </a:p>
          <a:p>
            <a:pPr indent="-368300" lvl="1" marL="914400" rtl="0" algn="l">
              <a:spcBef>
                <a:spcPts val="500"/>
              </a:spcBef>
              <a:spcAft>
                <a:spcPts val="0"/>
              </a:spcAft>
              <a:buSzPts val="2200"/>
              <a:buChar char="•"/>
            </a:pPr>
            <a:r>
              <a:rPr lang="sv-SE"/>
              <a:t>In many different apps.</a:t>
            </a:r>
            <a:endParaRPr/>
          </a:p>
          <a:p>
            <a:pPr indent="-393700" lvl="0" marL="457200" rtl="0" algn="l">
              <a:spcBef>
                <a:spcPts val="1000"/>
              </a:spcBef>
              <a:spcAft>
                <a:spcPts val="0"/>
              </a:spcAft>
              <a:buSzPts val="2600"/>
              <a:buChar char="•"/>
            </a:pPr>
            <a:r>
              <a:rPr lang="sv-SE"/>
              <a:t>We want the systems to live for years.</a:t>
            </a:r>
            <a:endParaRPr/>
          </a:p>
          <a:p>
            <a:pPr indent="0" lvl="0" marL="0" rtl="0" algn="l">
              <a:spcBef>
                <a:spcPts val="1000"/>
              </a:spcBef>
              <a:spcAft>
                <a:spcPts val="0"/>
              </a:spcAft>
              <a:buNone/>
            </a:pPr>
            <a:r>
              <a:t/>
            </a:r>
            <a:endParaRPr/>
          </a:p>
        </p:txBody>
      </p:sp>
      <p:sp>
        <p:nvSpPr>
          <p:cNvPr id="133" name="Google Shape;133;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134" name="Google Shape;134;p21"/>
          <p:cNvPicPr preferRelativeResize="0"/>
          <p:nvPr/>
        </p:nvPicPr>
        <p:blipFill>
          <a:blip r:embed="rId3">
            <a:alphaModFix/>
          </a:blip>
          <a:stretch>
            <a:fillRect/>
          </a:stretch>
        </p:blipFill>
        <p:spPr>
          <a:xfrm>
            <a:off x="5078875" y="1053250"/>
            <a:ext cx="3676800" cy="264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Growing Pains</a:t>
            </a:r>
            <a:endParaRPr/>
          </a:p>
        </p:txBody>
      </p:sp>
      <p:sp>
        <p:nvSpPr>
          <p:cNvPr id="140" name="Google Shape;140;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Hard to understand complex systems.</a:t>
            </a:r>
            <a:endParaRPr/>
          </a:p>
          <a:p>
            <a:pPr indent="-393700" lvl="0" marL="457200" rtl="0" algn="l">
              <a:spcBef>
                <a:spcPts val="1000"/>
              </a:spcBef>
              <a:spcAft>
                <a:spcPts val="0"/>
              </a:spcAft>
              <a:buSzPts val="2600"/>
              <a:buChar char="•"/>
            </a:pPr>
            <a:r>
              <a:rPr lang="sv-SE"/>
              <a:t>Hard to find the code you need.</a:t>
            </a:r>
            <a:endParaRPr/>
          </a:p>
          <a:p>
            <a:pPr indent="-393700" lvl="0" marL="457200" rtl="0" algn="l">
              <a:spcBef>
                <a:spcPts val="1000"/>
              </a:spcBef>
              <a:spcAft>
                <a:spcPts val="0"/>
              </a:spcAft>
              <a:buSzPts val="2600"/>
              <a:buChar char="•"/>
            </a:pPr>
            <a:r>
              <a:rPr lang="sv-SE"/>
              <a:t>Hard to plan for new hardware, new variants, ...</a:t>
            </a:r>
            <a:endParaRPr/>
          </a:p>
          <a:p>
            <a:pPr indent="-393700" lvl="0" marL="457200" rtl="0" algn="l">
              <a:spcBef>
                <a:spcPts val="1000"/>
              </a:spcBef>
              <a:spcAft>
                <a:spcPts val="0"/>
              </a:spcAft>
              <a:buSzPts val="2600"/>
              <a:buChar char="•"/>
            </a:pPr>
            <a:r>
              <a:rPr lang="sv-SE"/>
              <a:t>Results in chaos.</a:t>
            </a:r>
            <a:endParaRPr/>
          </a:p>
          <a:p>
            <a:pPr indent="-368300" lvl="1" marL="914400" rtl="0" algn="l">
              <a:spcBef>
                <a:spcPts val="500"/>
              </a:spcBef>
              <a:spcAft>
                <a:spcPts val="0"/>
              </a:spcAft>
              <a:buSzPts val="2200"/>
              <a:buChar char="•"/>
            </a:pPr>
            <a:r>
              <a:rPr lang="sv-SE"/>
              <a:t>Only 16.1% of projects delivered on time.</a:t>
            </a:r>
            <a:endParaRPr/>
          </a:p>
          <a:p>
            <a:pPr indent="-368300" lvl="1" marL="914400" rtl="0" algn="l">
              <a:spcBef>
                <a:spcPts val="500"/>
              </a:spcBef>
              <a:spcAft>
                <a:spcPts val="0"/>
              </a:spcAft>
              <a:buSzPts val="2200"/>
              <a:buChar char="•"/>
            </a:pPr>
            <a:r>
              <a:rPr lang="sv-SE"/>
              <a:t>31.1% cancelled before delivery.</a:t>
            </a:r>
            <a:endParaRPr/>
          </a:p>
          <a:p>
            <a:pPr indent="-368300" lvl="1" marL="914400" rtl="0" algn="l">
              <a:spcBef>
                <a:spcPts val="500"/>
              </a:spcBef>
              <a:spcAft>
                <a:spcPts val="0"/>
              </a:spcAft>
              <a:buSzPts val="2200"/>
              <a:buChar char="•"/>
            </a:pPr>
            <a:r>
              <a:rPr lang="sv-SE"/>
              <a:t>Delivered projects may be flawed.</a:t>
            </a:r>
            <a:endParaRPr/>
          </a:p>
        </p:txBody>
      </p:sp>
      <p:sp>
        <p:nvSpPr>
          <p:cNvPr id="141" name="Google Shape;141;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Designing Modern Software</a:t>
            </a:r>
            <a:endParaRPr/>
          </a:p>
        </p:txBody>
      </p:sp>
      <p:sp>
        <p:nvSpPr>
          <p:cNvPr id="147" name="Google Shape;147;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The key to delivering robust software? </a:t>
            </a:r>
            <a:endParaRPr/>
          </a:p>
          <a:p>
            <a:pPr indent="-368300" lvl="1" marL="914400" rtl="0" algn="l">
              <a:spcBef>
                <a:spcPts val="500"/>
              </a:spcBef>
              <a:spcAft>
                <a:spcPts val="0"/>
              </a:spcAft>
              <a:buSzPts val="2200"/>
              <a:buChar char="•"/>
            </a:pPr>
            <a:r>
              <a:rPr lang="sv-SE"/>
              <a:t>Designing an understandable, organized system.</a:t>
            </a:r>
            <a:endParaRPr/>
          </a:p>
          <a:p>
            <a:pPr indent="-368300" lvl="1" marL="914400" rtl="0" algn="l">
              <a:spcBef>
                <a:spcPts val="500"/>
              </a:spcBef>
              <a:spcAft>
                <a:spcPts val="0"/>
              </a:spcAft>
              <a:buSzPts val="2200"/>
              <a:buChar char="•"/>
            </a:pPr>
            <a:r>
              <a:rPr lang="sv-SE"/>
              <a:t>Verifying that features of the system interact correctly.</a:t>
            </a:r>
            <a:endParaRPr/>
          </a:p>
          <a:p>
            <a:pPr indent="-368300" lvl="1" marL="914400" rtl="0" algn="l">
              <a:spcBef>
                <a:spcPts val="500"/>
              </a:spcBef>
              <a:spcAft>
                <a:spcPts val="0"/>
              </a:spcAft>
              <a:buSzPts val="2200"/>
              <a:buChar char="•"/>
            </a:pPr>
            <a:r>
              <a:rPr b="1" lang="sv-SE"/>
              <a:t>AKA: “taming the complexity”</a:t>
            </a:r>
            <a:endParaRPr b="1"/>
          </a:p>
          <a:p>
            <a:pPr indent="-393700" lvl="0" marL="457200" rtl="0" algn="l">
              <a:spcBef>
                <a:spcPts val="1000"/>
              </a:spcBef>
              <a:spcAft>
                <a:spcPts val="0"/>
              </a:spcAft>
              <a:buSzPts val="2600"/>
              <a:buChar char="•"/>
            </a:pPr>
            <a:r>
              <a:rPr b="1" lang="sv-SE"/>
              <a:t>This course is about taming complexity. </a:t>
            </a:r>
            <a:endParaRPr b="1"/>
          </a:p>
          <a:p>
            <a:pPr indent="-368300" lvl="1" marL="914400" rtl="0" algn="l">
              <a:spcBef>
                <a:spcPts val="500"/>
              </a:spcBef>
              <a:spcAft>
                <a:spcPts val="0"/>
              </a:spcAft>
              <a:buSzPts val="2200"/>
              <a:buChar char="•"/>
            </a:pPr>
            <a:r>
              <a:rPr lang="sv-SE"/>
              <a:t>Exemplified primarily through software product lines.</a:t>
            </a:r>
            <a:endParaRPr/>
          </a:p>
        </p:txBody>
      </p:sp>
      <p:sp>
        <p:nvSpPr>
          <p:cNvPr id="148" name="Google Shape;148;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sz="600">
                <a:solidFill>
                  <a:schemeClr val="lt1"/>
                </a:solidFill>
              </a:rPr>
              <a:t>‹#›</a:t>
            </a:fld>
            <a:endParaRPr sz="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